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4" r:id="rId1"/>
  </p:sldMasterIdLst>
  <p:notesMasterIdLst>
    <p:notesMasterId r:id="rId23"/>
  </p:notesMasterIdLst>
  <p:sldIdLst>
    <p:sldId id="301" r:id="rId2"/>
    <p:sldId id="358" r:id="rId3"/>
    <p:sldId id="372" r:id="rId4"/>
    <p:sldId id="354" r:id="rId5"/>
    <p:sldId id="359" r:id="rId6"/>
    <p:sldId id="365" r:id="rId7"/>
    <p:sldId id="366" r:id="rId8"/>
    <p:sldId id="367" r:id="rId9"/>
    <p:sldId id="368" r:id="rId10"/>
    <p:sldId id="378" r:id="rId11"/>
    <p:sldId id="379" r:id="rId12"/>
    <p:sldId id="360" r:id="rId13"/>
    <p:sldId id="361" r:id="rId14"/>
    <p:sldId id="370" r:id="rId15"/>
    <p:sldId id="375" r:id="rId16"/>
    <p:sldId id="376" r:id="rId17"/>
    <p:sldId id="377" r:id="rId18"/>
    <p:sldId id="371" r:id="rId19"/>
    <p:sldId id="373" r:id="rId20"/>
    <p:sldId id="363" r:id="rId21"/>
    <p:sldId id="374" r:id="rId22"/>
  </p:sldIdLst>
  <p:sldSz cx="9144000" cy="6858000" type="screen4x3"/>
  <p:notesSz cx="6808788" cy="98234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Голоусова" initials="Г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6600"/>
    <a:srgbClr val="580000"/>
    <a:srgbClr val="663300"/>
    <a:srgbClr val="990000"/>
    <a:srgbClr val="9B32F2"/>
    <a:srgbClr val="990033"/>
    <a:srgbClr val="760000"/>
    <a:srgbClr val="996633"/>
    <a:srgbClr val="CC99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8" autoAdjust="0"/>
    <p:restoredTop sz="94454" autoAdjust="0"/>
  </p:normalViewPr>
  <p:slideViewPr>
    <p:cSldViewPr>
      <p:cViewPr varScale="1">
        <p:scale>
          <a:sx n="107" d="100"/>
          <a:sy n="107" d="100"/>
        </p:scale>
        <p:origin x="-111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&#1042;&#1080;&#1090;&#1072;&#1083;&#1080;&#1081;%20&#1042;&#1083;&#1072;&#1076;&#1080;&#1084;&#1080;&#1088;&#1086;&#1074;&#1080;&#1095;\&#1056;&#1072;&#1073;&#1086;&#1095;&#1080;&#1081;%20&#1089;&#1090;&#1086;&#1083;\&#1086;&#1090;&#1076;&#1077;&#1083;\&#1044;&#1086;&#1082;&#1083;&#1072;&#1076;&#1099;%20&#1076;&#1083;&#1103;%20&#1084;&#1077;&#1088;&#1086;&#1087;&#1088;&#1080;&#1103;&#1090;&#1080;&#1081;\2015\&#1080;&#1102;&#1083;&#1100;\07072015%20&#1087;&#1088;&#1080;&#1077;&#1079;&#1076;%20&#1082;&#1080;&#1090;&#1072;&#1081;&#1089;&#1082;&#1080;&#1093;%20&#1080;&#1085;&#1074;&#1077;&#1089;&#1090;&#1086;&#1088;&#1086;&#1074;\&#1057;&#1090;&#1088;&#1091;&#1082;&#1090;&#1091;&#1088;&#1072;%20&#1079;&#1072;&#1085;&#1103;&#1090;&#1099;&#1093;%20&#1074;%20&#1101;&#1082;&#1086;&#1085;&#1086;&#1084;&#1080;&#1082;&#1077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&#1042;&#1080;&#1090;&#1072;&#1083;&#1080;&#1081;%20&#1042;&#1083;&#1072;&#1076;&#1080;&#1084;&#1080;&#1088;&#1086;&#1074;&#1080;&#1095;\&#1056;&#1072;&#1073;&#1086;&#1095;&#1080;&#1081;%20&#1089;&#1090;&#1086;&#1083;\&#1086;&#1090;&#1076;&#1077;&#1083;\&#1044;&#1086;&#1082;&#1083;&#1072;&#1076;&#1099;%20&#1076;&#1083;&#1103;%20&#1084;&#1077;&#1088;&#1086;&#1087;&#1088;&#1080;&#1103;&#1090;&#1080;&#1081;\2015\&#1080;&#1102;&#1083;&#1100;\07072015%20&#1087;&#1088;&#1080;&#1077;&#1079;&#1076;%20&#1082;&#1080;&#1090;&#1072;&#1081;&#1089;&#1082;&#1080;&#1093;%20&#1080;&#1085;&#1074;&#1077;&#1089;&#1090;&#1086;&#1088;&#1086;&#1074;\&#1055;&#1086;&#1082;&#1072;&#1079;&#1072;&#1090;&#1077;&#1083;&#1080;%20&#1079;&#1072;%202014%20&#1075;&#1076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&#1042;&#1080;&#1090;&#1072;&#1083;&#1080;&#1081;%20&#1042;&#1083;&#1072;&#1076;&#1080;&#1084;&#1080;&#1088;&#1086;&#1074;&#1080;&#1095;\&#1056;&#1072;&#1073;&#1086;&#1095;&#1080;&#1081;%20&#1089;&#1090;&#1086;&#1083;\&#1086;&#1090;&#1076;&#1077;&#1083;\&#1044;&#1086;&#1082;&#1083;&#1072;&#1076;&#1099;%20&#1076;&#1083;&#1103;%20&#1084;&#1077;&#1088;&#1086;&#1087;&#1088;&#1080;&#1103;&#1090;&#1080;&#1081;\2015\&#1080;&#1102;&#1083;&#1100;\07072015%20&#1087;&#1088;&#1080;&#1077;&#1079;&#1076;%20&#1082;&#1080;&#1090;&#1072;&#1081;&#1089;&#1082;&#1080;&#1093;%20&#1080;&#1085;&#1074;&#1077;&#1089;&#1090;&#1086;&#1088;&#1086;&#1074;\&#1055;&#1086;&#1082;&#1072;&#1079;&#1072;&#1090;&#1077;&#1083;&#1080;%20&#1079;&#1072;%202014%20&#1075;&#1076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1048625890182493E-4"/>
          <c:y val="3.0747898049918562E-2"/>
          <c:w val="0.63440085745978225"/>
          <c:h val="0.9364960161993221"/>
        </c:manualLayout>
      </c:layout>
      <c:pie3DChart>
        <c:varyColors val="1"/>
        <c:ser>
          <c:idx val="0"/>
          <c:order val="0"/>
          <c:explosion val="25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8700 </a:t>
                    </a:r>
                    <a:r>
                      <a:rPr lang="en-US" sz="1800" b="0" i="0" baseline="0" dirty="0" smtClean="0">
                        <a:effectLst/>
                      </a:rPr>
                      <a:t>people</a:t>
                    </a:r>
                    <a:r>
                      <a:rPr lang="ru-RU" sz="1800" b="0" i="0" baseline="0" dirty="0" smtClean="0">
                        <a:effectLst/>
                      </a:rPr>
                      <a:t> </a:t>
                    </a:r>
                    <a:endParaRPr lang="ru-RU" dirty="0" smtClean="0">
                      <a:effectLst/>
                    </a:endParaRPr>
                  </a:p>
                  <a:p>
                    <a:r>
                      <a:rPr lang="en-US" sz="1800" b="0" i="0" baseline="0" dirty="0" smtClean="0">
                        <a:effectLst/>
                      </a:rPr>
                      <a:t>or  40,3%</a:t>
                    </a:r>
                    <a:endParaRPr lang="ru-RU" dirty="0" smtClean="0">
                      <a:effectLst/>
                    </a:endParaRPr>
                  </a:p>
                  <a:p>
                    <a:r>
                      <a:rPr lang="en-US" dirty="0" smtClean="0"/>
                      <a:t> 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pPr>
                      <a:defRPr sz="1600"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4400</a:t>
                    </a:r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 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people</a:t>
                    </a:r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 </a:t>
                    </a:r>
                    <a:endParaRPr lang="en-US" dirty="0" smtClean="0">
                      <a:solidFill>
                        <a:schemeClr val="bg1"/>
                      </a:solidFill>
                    </a:endParaRPr>
                  </a:p>
                  <a:p>
                    <a:pPr>
                      <a:defRPr sz="1600"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or </a:t>
                    </a:r>
                    <a:r>
                      <a:rPr lang="en-US" baseline="0" dirty="0" smtClean="0">
                        <a:solidFill>
                          <a:schemeClr val="bg1"/>
                        </a:solidFill>
                      </a:rPr>
                      <a:t> 20,4%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4000 </a:t>
                    </a:r>
                    <a:r>
                      <a:rPr lang="en-US" sz="1800" b="0" i="0" baseline="0" smtClean="0">
                        <a:effectLst/>
                      </a:rPr>
                      <a:t>people</a:t>
                    </a:r>
                    <a:r>
                      <a:rPr lang="ru-RU" sz="1800" b="0" i="0" baseline="0" smtClean="0">
                        <a:effectLst/>
                      </a:rPr>
                      <a:t> </a:t>
                    </a:r>
                    <a:endParaRPr lang="ru-RU" smtClean="0">
                      <a:effectLst/>
                    </a:endParaRPr>
                  </a:p>
                  <a:p>
                    <a:r>
                      <a:rPr lang="en-US" sz="1800" b="0" i="0" baseline="0" smtClean="0">
                        <a:effectLst/>
                      </a:rPr>
                      <a:t>or  18,5%</a:t>
                    </a:r>
                    <a:endParaRPr lang="ru-RU" smtClean="0">
                      <a:effectLst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-2.0875555751199541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2050 </a:t>
                    </a:r>
                    <a:r>
                      <a:rPr lang="en-US" sz="1800" b="0" i="0" baseline="0" smtClean="0">
                        <a:effectLst/>
                      </a:rPr>
                      <a:t>people</a:t>
                    </a:r>
                    <a:r>
                      <a:rPr lang="ru-RU" sz="1800" b="0" i="0" baseline="0" smtClean="0">
                        <a:effectLst/>
                      </a:rPr>
                      <a:t> </a:t>
                    </a:r>
                    <a:endParaRPr lang="ru-RU" smtClean="0">
                      <a:effectLst/>
                    </a:endParaRPr>
                  </a:p>
                  <a:p>
                    <a:r>
                      <a:rPr lang="en-US" sz="1800" b="0" i="0" baseline="0" smtClean="0">
                        <a:effectLst/>
                      </a:rPr>
                      <a:t>or  9,5%</a:t>
                    </a:r>
                    <a:endParaRPr lang="ru-RU" smtClean="0">
                      <a:effectLst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6.7945501447895892E-2"/>
                  <c:y val="-4.8884095611216273E-3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1900 </a:t>
                    </a:r>
                    <a:r>
                      <a:rPr lang="en-US" sz="1800" b="0" i="0" baseline="0" smtClean="0">
                        <a:effectLst/>
                      </a:rPr>
                      <a:t>people</a:t>
                    </a:r>
                    <a:r>
                      <a:rPr lang="ru-RU" sz="1800" b="0" i="0" baseline="0" smtClean="0">
                        <a:effectLst/>
                      </a:rPr>
                      <a:t> </a:t>
                    </a:r>
                    <a:endParaRPr lang="ru-RU" smtClean="0">
                      <a:effectLst/>
                    </a:endParaRPr>
                  </a:p>
                  <a:p>
                    <a:r>
                      <a:rPr lang="en-US" sz="1800" b="0" i="0" baseline="0" smtClean="0">
                        <a:effectLst/>
                      </a:rPr>
                      <a:t>or  8,8%</a:t>
                    </a:r>
                    <a:endParaRPr lang="ru-RU" smtClean="0">
                      <a:effectLst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smtClean="0"/>
                      <a:t>550 </a:t>
                    </a:r>
                    <a:r>
                      <a:rPr lang="en-US" sz="1800" b="0" i="0" baseline="0" smtClean="0">
                        <a:effectLst/>
                      </a:rPr>
                      <a:t>people</a:t>
                    </a:r>
                    <a:r>
                      <a:rPr lang="ru-RU" sz="1800" b="0" i="0" baseline="0" smtClean="0">
                        <a:effectLst/>
                      </a:rPr>
                      <a:t> </a:t>
                    </a:r>
                    <a:endParaRPr lang="ru-RU" smtClean="0">
                      <a:effectLst/>
                    </a:endParaRPr>
                  </a:p>
                  <a:p>
                    <a:r>
                      <a:rPr lang="en-US" sz="1800" b="0" i="0" baseline="0" smtClean="0">
                        <a:effectLst/>
                      </a:rPr>
                      <a:t>or  2,5%</a:t>
                    </a:r>
                    <a:endParaRPr lang="ru-RU" smtClean="0">
                      <a:effectLst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Лист1!$A$40:$A$45</c:f>
              <c:strCache>
                <c:ptCount val="6"/>
                <c:pt idx="0">
                  <c:v>социальная сфера и государственное управление (Social sphere and State Governance)</c:v>
                </c:pt>
                <c:pt idx="1">
                  <c:v>Не занятое население (Not employed population)</c:v>
                </c:pt>
                <c:pt idx="2">
                  <c:v>сельское хозяйство (agriculture)</c:v>
                </c:pt>
                <c:pt idx="3">
                  <c:v>прочие учреждения и организации (Other institutions and organizations)</c:v>
                </c:pt>
                <c:pt idx="4">
                  <c:v>промышленность, строительство,  предприятия  коммунального хозяйства (industry, construction, resource companies)</c:v>
                </c:pt>
                <c:pt idx="5">
                  <c:v>транспорт, связь (transportation, communication)</c:v>
                </c:pt>
              </c:strCache>
            </c:strRef>
          </c:cat>
          <c:val>
            <c:numRef>
              <c:f>Лист1!$B$40:$B$45</c:f>
              <c:numCache>
                <c:formatCode>General</c:formatCode>
                <c:ptCount val="6"/>
                <c:pt idx="0">
                  <c:v>8700</c:v>
                </c:pt>
                <c:pt idx="1">
                  <c:v>4400</c:v>
                </c:pt>
                <c:pt idx="2">
                  <c:v>4000</c:v>
                </c:pt>
                <c:pt idx="3">
                  <c:v>2050</c:v>
                </c:pt>
                <c:pt idx="4">
                  <c:v>1900</c:v>
                </c:pt>
                <c:pt idx="5">
                  <c:v>550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1"/>
        <c:txPr>
          <a:bodyPr anchor="t"/>
          <a:lstStyle/>
          <a:p>
            <a:pPr indent="0">
              <a:lnSpc>
                <a:spcPct val="100000"/>
              </a:lnSpc>
              <a:defRPr sz="1600">
                <a:solidFill>
                  <a:srgbClr val="FF0000"/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61643243128032155"/>
          <c:y val="6.3694149755689558E-2"/>
          <c:w val="0.38356755696112654"/>
          <c:h val="0.8055253774706167"/>
        </c:manualLayout>
      </c:layout>
      <c:overlay val="0"/>
      <c:txPr>
        <a:bodyPr anchor="t"/>
        <a:lstStyle/>
        <a:p>
          <a:pPr indent="0">
            <a:lnSpc>
              <a:spcPct val="100000"/>
            </a:lnSpc>
            <a:defRPr sz="12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8849518810148742E-2"/>
          <c:y val="0.21404985909773103"/>
          <c:w val="0.7362074045218604"/>
          <c:h val="0.6704795864975380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Лист1!$A$155</c:f>
              <c:strCache>
                <c:ptCount val="1"/>
                <c:pt idx="0">
                  <c:v>Валовой сбор зерновых и зернобобовых, тысяч тонн (Gross yield of grain and leguminous, thousand tonne)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Лист1!$B$154:$G$154</c:f>
              <c:strCache>
                <c:ptCount val="4"/>
                <c:pt idx="0">
                  <c:v>2012г.</c:v>
                </c:pt>
                <c:pt idx="1">
                  <c:v>2013г.</c:v>
                </c:pt>
                <c:pt idx="2">
                  <c:v>2014 г.</c:v>
                </c:pt>
                <c:pt idx="3">
                  <c:v>2015 г.</c:v>
                </c:pt>
              </c:strCache>
            </c:strRef>
          </c:cat>
          <c:val>
            <c:numRef>
              <c:f>Лист1!$B$155:$G$155</c:f>
              <c:numCache>
                <c:formatCode>General</c:formatCode>
                <c:ptCount val="4"/>
                <c:pt idx="0">
                  <c:v>216.7</c:v>
                </c:pt>
                <c:pt idx="1">
                  <c:v>354</c:v>
                </c:pt>
                <c:pt idx="2">
                  <c:v>394.2</c:v>
                </c:pt>
                <c:pt idx="3">
                  <c:v>398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9572992"/>
        <c:axId val="39574528"/>
        <c:axId val="0"/>
      </c:bar3DChart>
      <c:catAx>
        <c:axId val="39572992"/>
        <c:scaling>
          <c:orientation val="minMax"/>
        </c:scaling>
        <c:delete val="0"/>
        <c:axPos val="b"/>
        <c:majorTickMark val="out"/>
        <c:minorTickMark val="none"/>
        <c:tickLblPos val="nextTo"/>
        <c:crossAx val="39574528"/>
        <c:crosses val="autoZero"/>
        <c:auto val="1"/>
        <c:lblAlgn val="ctr"/>
        <c:lblOffset val="100"/>
        <c:noMultiLvlLbl val="0"/>
      </c:catAx>
      <c:valAx>
        <c:axId val="395745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957299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0814621160236768"/>
          <c:y val="3.8726339138974255E-4"/>
          <c:w val="0.693159269223251"/>
          <c:h val="0.15639138609491379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5529685180347505E-2"/>
          <c:y val="0.22869171750313316"/>
          <c:w val="0.81594284216964963"/>
          <c:h val="0.7050374449626513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Лист1!$A$158</c:f>
              <c:strCache>
                <c:ptCount val="1"/>
                <c:pt idx="0">
                  <c:v>Урожайность, ц/га (Yield, quintal / hectare)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accent2"/>
              </a:solidFill>
            </a:ln>
          </c:spPr>
          <c:invertIfNegative val="0"/>
          <c:dLbls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Лист1!$B$157:$G$157</c:f>
              <c:strCache>
                <c:ptCount val="4"/>
                <c:pt idx="0">
                  <c:v>2012г.</c:v>
                </c:pt>
                <c:pt idx="1">
                  <c:v>2013г.</c:v>
                </c:pt>
                <c:pt idx="2">
                  <c:v>2014 г.</c:v>
                </c:pt>
                <c:pt idx="3">
                  <c:v>2015 г.</c:v>
                </c:pt>
              </c:strCache>
            </c:strRef>
          </c:cat>
          <c:val>
            <c:numRef>
              <c:f>Лист1!$B$158:$G$158</c:f>
              <c:numCache>
                <c:formatCode>General</c:formatCode>
                <c:ptCount val="4"/>
                <c:pt idx="0">
                  <c:v>24</c:v>
                </c:pt>
                <c:pt idx="1">
                  <c:v>35.4</c:v>
                </c:pt>
                <c:pt idx="2">
                  <c:v>41.6</c:v>
                </c:pt>
                <c:pt idx="3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85708160"/>
        <c:axId val="86803200"/>
        <c:axId val="0"/>
      </c:bar3DChart>
      <c:catAx>
        <c:axId val="85708160"/>
        <c:scaling>
          <c:orientation val="minMax"/>
        </c:scaling>
        <c:delete val="0"/>
        <c:axPos val="b"/>
        <c:majorTickMark val="out"/>
        <c:minorTickMark val="none"/>
        <c:tickLblPos val="nextTo"/>
        <c:crossAx val="86803200"/>
        <c:crosses val="autoZero"/>
        <c:auto val="1"/>
        <c:lblAlgn val="ctr"/>
        <c:lblOffset val="100"/>
        <c:noMultiLvlLbl val="0"/>
      </c:catAx>
      <c:valAx>
        <c:axId val="868032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57081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0262680236003237"/>
          <c:y val="2.2193488128226554E-3"/>
          <c:w val="0.71277664593780066"/>
          <c:h val="0.17000353034482124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88409B-327A-4284-8C83-93DEDD1C306E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9325" y="736600"/>
            <a:ext cx="4910138" cy="3684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79" y="4666139"/>
            <a:ext cx="5447030" cy="44205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30572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37" y="9330572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D4D194-BF39-473C-9A32-E3026579BF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47840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D4D194-BF39-473C-9A32-E3026579BFD2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08187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D4D194-BF39-473C-9A32-E3026579BFD2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14917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D4D194-BF39-473C-9A32-E3026579BFD2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14917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76334-3B14-4C28-9BDA-823431A789BB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E3A1D-15BD-4E3B-A9C6-6AF78EC2C00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76334-3B14-4C28-9BDA-823431A789BB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E3A1D-15BD-4E3B-A9C6-6AF78EC2C0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76334-3B14-4C28-9BDA-823431A789BB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E3A1D-15BD-4E3B-A9C6-6AF78EC2C0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76334-3B14-4C28-9BDA-823431A789BB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E3A1D-15BD-4E3B-A9C6-6AF78EC2C0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76334-3B14-4C28-9BDA-823431A789BB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23BE3A1D-15BD-4E3B-A9C6-6AF78EC2C0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76334-3B14-4C28-9BDA-823431A789BB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E3A1D-15BD-4E3B-A9C6-6AF78EC2C0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76334-3B14-4C28-9BDA-823431A789BB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E3A1D-15BD-4E3B-A9C6-6AF78EC2C0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76334-3B14-4C28-9BDA-823431A789BB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E3A1D-15BD-4E3B-A9C6-6AF78EC2C0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76334-3B14-4C28-9BDA-823431A789BB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E3A1D-15BD-4E3B-A9C6-6AF78EC2C0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76334-3B14-4C28-9BDA-823431A789BB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E3A1D-15BD-4E3B-A9C6-6AF78EC2C0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76334-3B14-4C28-9BDA-823431A789BB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E3A1D-15BD-4E3B-A9C6-6AF78EC2C0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8E76334-3B14-4C28-9BDA-823431A789BB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3BE3A1D-15BD-4E3B-A9C6-6AF78EC2C00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P1030978.JPG"/>
          <p:cNvPicPr>
            <a:picLocks noGrp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3999" cy="936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4143404" cy="1071546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2000" dirty="0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АЛЕКСАНДРОВСКИЙ МУНИЦИПАЛЬНЫЙ РАЙОН</a:t>
            </a:r>
            <a:endParaRPr lang="ru-RU" sz="2000" dirty="0">
              <a:ln/>
              <a:solidFill>
                <a:schemeClr val="accent3"/>
              </a:solidFill>
              <a:effectLst/>
              <a:latin typeface="Arial Black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936000"/>
            <a:ext cx="9144000" cy="360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defRPr/>
            </a:pPr>
            <a:endParaRPr lang="ru-RU" sz="2000" b="1" dirty="0">
              <a:ln w="6350" cap="rnd">
                <a:solidFill>
                  <a:schemeClr val="bg1">
                    <a:lumMod val="75000"/>
                  </a:schemeClr>
                </a:solidFill>
              </a:ln>
              <a:solidFill>
                <a:srgbClr val="990033"/>
              </a:solidFill>
              <a:effectLst>
                <a:innerShdw blurRad="63500" dist="50800" dir="16200000">
                  <a:srgbClr val="FFC000">
                    <a:alpha val="50000"/>
                  </a:srgbClr>
                </a:innerShdw>
              </a:effectLst>
              <a:latin typeface="Bookman Old Style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928670"/>
            <a:ext cx="9144000" cy="360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defRPr/>
            </a:pPr>
            <a:endParaRPr lang="ru-RU" sz="2000" b="1" dirty="0">
              <a:ln w="6350" cap="rnd">
                <a:solidFill>
                  <a:schemeClr val="bg1">
                    <a:lumMod val="75000"/>
                  </a:schemeClr>
                </a:solidFill>
              </a:ln>
              <a:solidFill>
                <a:srgbClr val="990033"/>
              </a:solidFill>
              <a:effectLst>
                <a:innerShdw blurRad="63500" dist="50800" dir="16200000">
                  <a:srgbClr val="FFC000">
                    <a:alpha val="50000"/>
                  </a:srgbClr>
                </a:innerShdw>
              </a:effectLst>
              <a:latin typeface="Bookman Old Style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-26648" y="2132856"/>
            <a:ext cx="91440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Инвестиционный потенциал </a:t>
            </a:r>
            <a:r>
              <a:rPr lang="ru-RU" sz="4400" dirty="0"/>
              <a:t>Александровского </a:t>
            </a:r>
            <a:r>
              <a:rPr lang="ru-RU" sz="4400" smtClean="0"/>
              <a:t>муниципального района</a:t>
            </a:r>
            <a:endParaRPr lang="ru-RU" sz="4400" dirty="0" smtClean="0"/>
          </a:p>
          <a:p>
            <a:pPr algn="ctr"/>
            <a:endParaRPr lang="ru-RU" sz="4400" dirty="0"/>
          </a:p>
          <a:p>
            <a:pPr algn="ctr"/>
            <a:r>
              <a:rPr lang="en-US" sz="4400" dirty="0" smtClean="0"/>
              <a:t>Investment </a:t>
            </a:r>
            <a:r>
              <a:rPr lang="en-US" sz="4400" dirty="0"/>
              <a:t>potential of the </a:t>
            </a:r>
            <a:r>
              <a:rPr lang="en-US" sz="4400" dirty="0" err="1" smtClean="0"/>
              <a:t>Alexandrovsky</a:t>
            </a:r>
            <a:r>
              <a:rPr lang="en-US" sz="4400" dirty="0" smtClean="0"/>
              <a:t> </a:t>
            </a:r>
            <a:r>
              <a:rPr lang="en-US" sz="4400" dirty="0"/>
              <a:t>Municipal District </a:t>
            </a:r>
            <a:endParaRPr lang="ru-RU" sz="4400" dirty="0" smtClean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6901" y="13859"/>
            <a:ext cx="651724" cy="900000"/>
          </a:xfrm>
          <a:prstGeom prst="rect">
            <a:avLst/>
          </a:prstGeom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4355976" y="-41276"/>
            <a:ext cx="4143404" cy="1071546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err="1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Alexandrovsky</a:t>
            </a:r>
            <a:r>
              <a:rPr lang="en-US" sz="2000" dirty="0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 </a:t>
            </a:r>
            <a:r>
              <a:rPr lang="en-US" sz="2000" dirty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Municipal District</a:t>
            </a:r>
            <a:endParaRPr lang="ru-RU" sz="2000" dirty="0">
              <a:ln/>
              <a:solidFill>
                <a:schemeClr val="accent3"/>
              </a:solidFill>
              <a:effectLst/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7" y="1288670"/>
            <a:ext cx="9144000" cy="5715000"/>
          </a:xfrm>
          <a:prstGeom prst="rect">
            <a:avLst/>
          </a:prstGeom>
        </p:spPr>
      </p:pic>
      <p:pic>
        <p:nvPicPr>
          <p:cNvPr id="7" name="Содержимое 6" descr="P1030978.JPG"/>
          <p:cNvPicPr>
            <a:picLocks noGrp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2957" y="-20408"/>
            <a:ext cx="9143999" cy="936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4143404" cy="1071546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2000" dirty="0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АЛЕКСАНДРОВСКИЙ МУНИЦИПАЛЬНЫЙ РАЙОН</a:t>
            </a:r>
            <a:endParaRPr lang="ru-RU" sz="2000" dirty="0">
              <a:ln/>
              <a:solidFill>
                <a:schemeClr val="accent3"/>
              </a:solidFill>
              <a:effectLst/>
              <a:latin typeface="Arial Black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936000"/>
            <a:ext cx="9144000" cy="360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defRPr/>
            </a:pPr>
            <a:endParaRPr lang="ru-RU" sz="2000" b="1" dirty="0">
              <a:ln w="6350" cap="rnd">
                <a:solidFill>
                  <a:schemeClr val="bg1">
                    <a:lumMod val="75000"/>
                  </a:schemeClr>
                </a:solidFill>
              </a:ln>
              <a:solidFill>
                <a:srgbClr val="990033"/>
              </a:solidFill>
              <a:effectLst>
                <a:innerShdw blurRad="63500" dist="50800" dir="16200000">
                  <a:srgbClr val="FFC000">
                    <a:alpha val="50000"/>
                  </a:srgbClr>
                </a:innerShdw>
              </a:effectLst>
              <a:latin typeface="Bookman Old Style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928670"/>
            <a:ext cx="9144000" cy="360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defRPr/>
            </a:pPr>
            <a:r>
              <a:rPr lang="ru-RU" sz="2000" b="1" dirty="0" smtClean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СЕЛЬСКОЕ ХОЗЯЙСТВО </a:t>
            </a:r>
            <a:r>
              <a:rPr lang="en-US" sz="2000" b="1" dirty="0" smtClean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(AGRICULTURE)</a:t>
            </a:r>
            <a:endParaRPr lang="ru-RU" sz="2000" b="1" dirty="0">
              <a:ln w="6350" cap="rnd">
                <a:solidFill>
                  <a:schemeClr val="bg1">
                    <a:lumMod val="75000"/>
                  </a:schemeClr>
                </a:solidFill>
              </a:ln>
              <a:solidFill>
                <a:srgbClr val="990033"/>
              </a:solidFill>
              <a:effectLst>
                <a:innerShdw blurRad="63500" dist="50800" dir="16200000">
                  <a:srgbClr val="FFC000">
                    <a:alpha val="50000"/>
                  </a:srgbClr>
                </a:innerShdw>
              </a:effectLst>
              <a:latin typeface="Bookman Old Style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499" y="1844824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Производство подсолнечника </a:t>
            </a:r>
            <a:r>
              <a:rPr lang="en-US" sz="2000" dirty="0" smtClean="0">
                <a:solidFill>
                  <a:schemeClr val="bg1"/>
                </a:solidFill>
              </a:rPr>
              <a:t> - 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en-US" sz="2000" dirty="0" smtClean="0">
                <a:solidFill>
                  <a:schemeClr val="bg1"/>
                </a:solidFill>
              </a:rPr>
              <a:t>20 </a:t>
            </a:r>
            <a:r>
              <a:rPr lang="ru-RU" sz="2000" dirty="0" smtClean="0">
                <a:solidFill>
                  <a:schemeClr val="bg1"/>
                </a:solidFill>
              </a:rPr>
              <a:t>тыс. тонн</a:t>
            </a:r>
            <a:endParaRPr lang="ru-RU" sz="2000" dirty="0" smtClean="0">
              <a:solidFill>
                <a:schemeClr val="bg1"/>
              </a:solidFill>
            </a:endParaRPr>
          </a:p>
          <a:p>
            <a:pPr algn="ctr"/>
            <a:r>
              <a:rPr lang="en-US" sz="2000" dirty="0">
                <a:solidFill>
                  <a:schemeClr val="bg1"/>
                </a:solidFill>
              </a:rPr>
              <a:t>S</a:t>
            </a:r>
            <a:r>
              <a:rPr lang="en-US" sz="2000" dirty="0" smtClean="0">
                <a:solidFill>
                  <a:schemeClr val="bg1"/>
                </a:solidFill>
              </a:rPr>
              <a:t>unflower production </a:t>
            </a:r>
            <a:r>
              <a:rPr lang="en-US" sz="2000" dirty="0">
                <a:solidFill>
                  <a:schemeClr val="bg1"/>
                </a:solidFill>
              </a:rPr>
              <a:t>- 20 thousand tons</a:t>
            </a:r>
            <a:endParaRPr lang="ru-RU" sz="2000" dirty="0" smtClean="0">
              <a:solidFill>
                <a:schemeClr val="bg1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6901" y="13859"/>
            <a:ext cx="651724" cy="900000"/>
          </a:xfrm>
          <a:prstGeom prst="rect">
            <a:avLst/>
          </a:prstGeom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4355976" y="-41276"/>
            <a:ext cx="4143404" cy="1071546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err="1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Alexandrovsky</a:t>
            </a:r>
            <a:r>
              <a:rPr lang="en-US" sz="2000" dirty="0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 </a:t>
            </a:r>
            <a:r>
              <a:rPr lang="en-US" sz="2000" dirty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Municipal District</a:t>
            </a:r>
            <a:endParaRPr lang="ru-RU" sz="2000" dirty="0">
              <a:ln/>
              <a:solidFill>
                <a:schemeClr val="accent3"/>
              </a:solidFill>
              <a:effectLst/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9843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32494"/>
            <a:ext cx="9144000" cy="6490690"/>
          </a:xfrm>
          <a:prstGeom prst="rect">
            <a:avLst/>
          </a:prstGeom>
        </p:spPr>
      </p:pic>
      <p:pic>
        <p:nvPicPr>
          <p:cNvPr id="7" name="Содержимое 6" descr="P1030978.JPG"/>
          <p:cNvPicPr>
            <a:picLocks noGrp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2957" y="-20408"/>
            <a:ext cx="9143999" cy="936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4143404" cy="1071546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2000" dirty="0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АЛЕКСАНДРОВСКИЙ МУНИЦИПАЛЬНЫЙ РАЙОН</a:t>
            </a:r>
            <a:endParaRPr lang="ru-RU" sz="2000" dirty="0">
              <a:ln/>
              <a:solidFill>
                <a:schemeClr val="accent3"/>
              </a:solidFill>
              <a:effectLst/>
              <a:latin typeface="Arial Black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936000"/>
            <a:ext cx="9144000" cy="360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defRPr/>
            </a:pPr>
            <a:endParaRPr lang="ru-RU" sz="2000" b="1" dirty="0">
              <a:ln w="6350" cap="rnd">
                <a:solidFill>
                  <a:schemeClr val="bg1">
                    <a:lumMod val="75000"/>
                  </a:schemeClr>
                </a:solidFill>
              </a:ln>
              <a:solidFill>
                <a:srgbClr val="990033"/>
              </a:solidFill>
              <a:effectLst>
                <a:innerShdw blurRad="63500" dist="50800" dir="16200000">
                  <a:srgbClr val="FFC000">
                    <a:alpha val="50000"/>
                  </a:srgbClr>
                </a:innerShdw>
              </a:effectLst>
              <a:latin typeface="Bookman Old Style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928670"/>
            <a:ext cx="9144000" cy="360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defRPr/>
            </a:pPr>
            <a:r>
              <a:rPr lang="ru-RU" sz="2000" b="1" dirty="0" smtClean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СЕЛЬСКОЕ ХОЗЯЙСТВО </a:t>
            </a:r>
            <a:r>
              <a:rPr lang="en-US" sz="2000" b="1" dirty="0" smtClean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(AGRICULTURE)</a:t>
            </a:r>
            <a:endParaRPr lang="ru-RU" sz="2000" b="1" dirty="0">
              <a:ln w="6350" cap="rnd">
                <a:solidFill>
                  <a:schemeClr val="bg1">
                    <a:lumMod val="75000"/>
                  </a:schemeClr>
                </a:solidFill>
              </a:ln>
              <a:solidFill>
                <a:srgbClr val="990033"/>
              </a:solidFill>
              <a:effectLst>
                <a:innerShdw blurRad="63500" dist="50800" dir="16200000">
                  <a:srgbClr val="FFC000">
                    <a:alpha val="50000"/>
                  </a:srgbClr>
                </a:innerShdw>
              </a:effectLst>
              <a:latin typeface="Bookman Old Style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-31564" y="1317598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Производство подсолнечника </a:t>
            </a:r>
          </a:p>
          <a:p>
            <a:pPr algn="ctr"/>
            <a:r>
              <a:rPr lang="en-US" sz="2000" dirty="0" smtClean="0"/>
              <a:t>Sunflower production</a:t>
            </a:r>
            <a:endParaRPr lang="ru-RU" sz="2000" dirty="0" smtClean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6901" y="13859"/>
            <a:ext cx="651724" cy="900000"/>
          </a:xfrm>
          <a:prstGeom prst="rect">
            <a:avLst/>
          </a:prstGeom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4355976" y="-41276"/>
            <a:ext cx="4143404" cy="1071546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err="1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Alexandrovsky</a:t>
            </a:r>
            <a:r>
              <a:rPr lang="en-US" sz="2000" dirty="0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 </a:t>
            </a:r>
            <a:r>
              <a:rPr lang="en-US" sz="2000" dirty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Municipal District</a:t>
            </a:r>
            <a:endParaRPr lang="ru-RU" sz="2000" dirty="0">
              <a:ln/>
              <a:solidFill>
                <a:schemeClr val="accent3"/>
              </a:solidFill>
              <a:effectLst/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5524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P1030978.JPG"/>
          <p:cNvPicPr>
            <a:picLocks noGrp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917" y="-4141"/>
            <a:ext cx="9143999" cy="936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4143404" cy="1071546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2000" dirty="0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АЛЕКСАНДРОВСКИЙ МУНИЦИПАЛЬНЫЙ РАЙОН</a:t>
            </a:r>
            <a:endParaRPr lang="ru-RU" sz="2000" dirty="0">
              <a:ln/>
              <a:solidFill>
                <a:schemeClr val="accent3"/>
              </a:solidFill>
              <a:effectLst/>
              <a:latin typeface="Arial Black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936000"/>
            <a:ext cx="9144000" cy="360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defRPr/>
            </a:pPr>
            <a:endParaRPr lang="ru-RU" sz="2000" b="1" dirty="0">
              <a:ln w="6350" cap="rnd">
                <a:solidFill>
                  <a:schemeClr val="bg1">
                    <a:lumMod val="75000"/>
                  </a:schemeClr>
                </a:solidFill>
              </a:ln>
              <a:solidFill>
                <a:srgbClr val="990033"/>
              </a:solidFill>
              <a:effectLst>
                <a:innerShdw blurRad="63500" dist="50800" dir="16200000">
                  <a:srgbClr val="FFC000">
                    <a:alpha val="50000"/>
                  </a:srgbClr>
                </a:innerShdw>
              </a:effectLst>
              <a:latin typeface="Bookman Old Style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928670"/>
            <a:ext cx="9144000" cy="360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defRPr/>
            </a:pPr>
            <a:r>
              <a:rPr lang="ru-RU" sz="2000" b="1" dirty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СЕЛЬСКОЕ ХОЗЯЙСТВО </a:t>
            </a:r>
            <a:r>
              <a:rPr lang="en-US" sz="2000" b="1" dirty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(AGRICULTURE)</a:t>
            </a:r>
            <a:endParaRPr lang="ru-RU" sz="2000" b="1" dirty="0">
              <a:ln w="6350" cap="rnd">
                <a:solidFill>
                  <a:schemeClr val="bg1">
                    <a:lumMod val="75000"/>
                  </a:schemeClr>
                </a:solidFill>
              </a:ln>
              <a:solidFill>
                <a:srgbClr val="990033"/>
              </a:solidFill>
              <a:effectLst>
                <a:innerShdw blurRad="63500" dist="50800" dir="16200000">
                  <a:srgbClr val="FFC000">
                    <a:alpha val="50000"/>
                  </a:srgbClr>
                </a:innerShdw>
              </a:effectLst>
              <a:latin typeface="Bookman Old Style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-6962" y="132227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Динамика производства зерновых </a:t>
            </a:r>
            <a:endParaRPr lang="en-US" sz="2400" dirty="0" smtClean="0"/>
          </a:p>
          <a:p>
            <a:pPr algn="ctr"/>
            <a:r>
              <a:rPr lang="en-US" sz="2400" dirty="0" smtClean="0"/>
              <a:t>Dynamics </a:t>
            </a:r>
            <a:r>
              <a:rPr lang="en-US" sz="2400" dirty="0"/>
              <a:t>of grain </a:t>
            </a:r>
            <a:r>
              <a:rPr lang="en-US" sz="2400" dirty="0" smtClean="0"/>
              <a:t>production</a:t>
            </a:r>
            <a:endParaRPr lang="ru-RU" sz="2400" dirty="0" smtClean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6901" y="13859"/>
            <a:ext cx="651724" cy="900000"/>
          </a:xfrm>
          <a:prstGeom prst="rect">
            <a:avLst/>
          </a:prstGeom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4355976" y="-41276"/>
            <a:ext cx="4143404" cy="1071546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err="1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Alexandrovsky</a:t>
            </a:r>
            <a:r>
              <a:rPr lang="en-US" sz="2000" dirty="0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 </a:t>
            </a:r>
            <a:r>
              <a:rPr lang="en-US" sz="2000" dirty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Municipal District</a:t>
            </a:r>
            <a:endParaRPr lang="ru-RU" sz="2000" dirty="0">
              <a:ln/>
              <a:solidFill>
                <a:schemeClr val="accent3"/>
              </a:solidFill>
              <a:effectLst/>
              <a:latin typeface="Arial Black" pitchFamily="34" charset="0"/>
            </a:endParaRPr>
          </a:p>
        </p:txBody>
      </p:sp>
      <p:graphicFrame>
        <p:nvGraphicFramePr>
          <p:cNvPr id="16" name="Диаграмма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79187859"/>
              </p:ext>
            </p:extLst>
          </p:nvPr>
        </p:nvGraphicFramePr>
        <p:xfrm>
          <a:off x="0" y="2153267"/>
          <a:ext cx="5688632" cy="49346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7" name="Диаграмма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36028509"/>
              </p:ext>
            </p:extLst>
          </p:nvPr>
        </p:nvGraphicFramePr>
        <p:xfrm>
          <a:off x="4572143" y="2153267"/>
          <a:ext cx="5022304" cy="46765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532932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681" y="1030270"/>
            <a:ext cx="9144000" cy="6858000"/>
          </a:xfrm>
          <a:prstGeom prst="rect">
            <a:avLst/>
          </a:prstGeom>
        </p:spPr>
      </p:pic>
      <p:pic>
        <p:nvPicPr>
          <p:cNvPr id="7" name="Содержимое 6" descr="P1030978.JPG"/>
          <p:cNvPicPr>
            <a:picLocks noGrp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1" y="-15916"/>
            <a:ext cx="9143999" cy="936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4143404" cy="1071546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2000" dirty="0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АЛЕКСАНДРОВСКИЙ МУНИЦИПАЛЬНЫЙ РАЙОН</a:t>
            </a:r>
            <a:endParaRPr lang="ru-RU" sz="2000" dirty="0">
              <a:ln/>
              <a:solidFill>
                <a:schemeClr val="accent3"/>
              </a:solidFill>
              <a:effectLst/>
              <a:latin typeface="Arial Black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936000"/>
            <a:ext cx="9144000" cy="360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defRPr/>
            </a:pPr>
            <a:endParaRPr lang="ru-RU" sz="2000" b="1" dirty="0">
              <a:ln w="6350" cap="rnd">
                <a:solidFill>
                  <a:schemeClr val="bg1">
                    <a:lumMod val="75000"/>
                  </a:schemeClr>
                </a:solidFill>
              </a:ln>
              <a:solidFill>
                <a:srgbClr val="990033"/>
              </a:solidFill>
              <a:effectLst>
                <a:innerShdw blurRad="63500" dist="50800" dir="16200000">
                  <a:srgbClr val="FFC000">
                    <a:alpha val="50000"/>
                  </a:srgbClr>
                </a:innerShdw>
              </a:effectLst>
              <a:latin typeface="Bookman Old Style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928670"/>
            <a:ext cx="9144000" cy="360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defRPr/>
            </a:pPr>
            <a:r>
              <a:rPr lang="ru-RU" sz="2000" b="1" dirty="0" smtClean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ИНФРАСТРУКТУРА</a:t>
            </a:r>
            <a:r>
              <a:rPr lang="en-US" sz="2000" b="1" dirty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(INFRASTRUCTURE)</a:t>
            </a:r>
            <a:endParaRPr lang="ru-RU" sz="2000" b="1" dirty="0">
              <a:ln w="6350" cap="rnd">
                <a:solidFill>
                  <a:schemeClr val="bg1">
                    <a:lumMod val="75000"/>
                  </a:schemeClr>
                </a:solidFill>
              </a:ln>
              <a:solidFill>
                <a:srgbClr val="990033"/>
              </a:solidFill>
              <a:effectLst>
                <a:innerShdw blurRad="63500" dist="50800" dir="16200000">
                  <a:srgbClr val="FFC000">
                    <a:alpha val="50000"/>
                  </a:srgbClr>
                </a:innerShdw>
              </a:effectLst>
              <a:latin typeface="Bookman Old Style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-6962" y="1340768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CC6600"/>
                </a:solidFill>
              </a:rPr>
              <a:t>Социальная инфраструктура в Александровском районе</a:t>
            </a:r>
            <a:r>
              <a:rPr lang="en-US" sz="2400" dirty="0" smtClean="0">
                <a:solidFill>
                  <a:srgbClr val="CC6600"/>
                </a:solidFill>
              </a:rPr>
              <a:t> </a:t>
            </a:r>
          </a:p>
          <a:p>
            <a:pPr algn="ctr"/>
            <a:r>
              <a:rPr lang="en-US" sz="2400" dirty="0">
                <a:solidFill>
                  <a:srgbClr val="CC6600"/>
                </a:solidFill>
              </a:rPr>
              <a:t>S</a:t>
            </a:r>
            <a:r>
              <a:rPr lang="en-US" sz="2400" dirty="0" smtClean="0">
                <a:solidFill>
                  <a:srgbClr val="CC6600"/>
                </a:solidFill>
              </a:rPr>
              <a:t>ocial infrastructure of the </a:t>
            </a:r>
            <a:r>
              <a:rPr lang="en-US" sz="2400" dirty="0" err="1" smtClean="0">
                <a:solidFill>
                  <a:srgbClr val="CC6600"/>
                </a:solidFill>
              </a:rPr>
              <a:t>Aleksandrovsky</a:t>
            </a:r>
            <a:r>
              <a:rPr lang="en-US" sz="2400" dirty="0" smtClean="0">
                <a:solidFill>
                  <a:srgbClr val="CC6600"/>
                </a:solidFill>
              </a:rPr>
              <a:t> municipal district</a:t>
            </a:r>
            <a:endParaRPr lang="ru-RU" sz="2400" dirty="0" smtClean="0">
              <a:solidFill>
                <a:srgbClr val="CC6600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6901" y="13859"/>
            <a:ext cx="651724" cy="900000"/>
          </a:xfrm>
          <a:prstGeom prst="rect">
            <a:avLst/>
          </a:prstGeom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4355976" y="-41276"/>
            <a:ext cx="4143404" cy="1071546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err="1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Alexandrovsky</a:t>
            </a:r>
            <a:r>
              <a:rPr lang="en-US" sz="2000" dirty="0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 </a:t>
            </a:r>
            <a:r>
              <a:rPr lang="en-US" sz="2000" dirty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Municipal District</a:t>
            </a:r>
            <a:endParaRPr lang="ru-RU" sz="2000" dirty="0">
              <a:ln/>
              <a:solidFill>
                <a:schemeClr val="accent3"/>
              </a:solidFill>
              <a:effectLst/>
              <a:latin typeface="Arial Black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-219013" y="5991410"/>
            <a:ext cx="54430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Физкультурно-оздоровительный комплекс</a:t>
            </a:r>
          </a:p>
          <a:p>
            <a:pPr algn="ctr"/>
            <a:r>
              <a:rPr lang="en-US" sz="2000" dirty="0"/>
              <a:t>Athletic </a:t>
            </a:r>
            <a:r>
              <a:rPr lang="en-US" sz="2000" dirty="0" smtClean="0"/>
              <a:t>center</a:t>
            </a:r>
            <a:endParaRPr lang="ru-RU" sz="2000" dirty="0" smtClean="0"/>
          </a:p>
        </p:txBody>
      </p:sp>
    </p:spTree>
    <p:extLst>
      <p:ext uri="{BB962C8B-B14F-4D97-AF65-F5344CB8AC3E}">
        <p14:creationId xmlns:p14="http://schemas.microsoft.com/office/powerpoint/2010/main" val="3597929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937" y="1288670"/>
            <a:ext cx="10044608" cy="8008804"/>
          </a:xfrm>
          <a:prstGeom prst="rect">
            <a:avLst/>
          </a:prstGeom>
        </p:spPr>
      </p:pic>
      <p:pic>
        <p:nvPicPr>
          <p:cNvPr id="7" name="Содержимое 6" descr="P1030978.JPG"/>
          <p:cNvPicPr>
            <a:picLocks noGrp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-57899" y="-14364"/>
            <a:ext cx="9143999" cy="936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4143404" cy="1071546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2000" dirty="0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АЛЕКСАНДРОВСКИЙ МУНИЦИПАЛЬНЫЙ РАЙОН</a:t>
            </a:r>
            <a:endParaRPr lang="ru-RU" sz="2000" dirty="0">
              <a:ln/>
              <a:solidFill>
                <a:schemeClr val="accent3"/>
              </a:solidFill>
              <a:effectLst/>
              <a:latin typeface="Arial Black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936000"/>
            <a:ext cx="9144000" cy="360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defRPr/>
            </a:pPr>
            <a:endParaRPr lang="ru-RU" sz="2000" b="1" dirty="0">
              <a:ln w="6350" cap="rnd">
                <a:solidFill>
                  <a:schemeClr val="bg1">
                    <a:lumMod val="75000"/>
                  </a:schemeClr>
                </a:solidFill>
              </a:ln>
              <a:solidFill>
                <a:srgbClr val="990033"/>
              </a:solidFill>
              <a:effectLst>
                <a:innerShdw blurRad="63500" dist="50800" dir="16200000">
                  <a:srgbClr val="FFC000">
                    <a:alpha val="50000"/>
                  </a:srgbClr>
                </a:innerShdw>
              </a:effectLst>
              <a:latin typeface="Bookman Old Style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928670"/>
            <a:ext cx="9144000" cy="360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defRPr/>
            </a:pPr>
            <a:r>
              <a:rPr lang="ru-RU" sz="2000" b="1" dirty="0" smtClean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ИНФРАСТРУКТУРА</a:t>
            </a:r>
            <a:r>
              <a:rPr lang="en-US" sz="2000" b="1" dirty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(INFRASTRUCTURE)</a:t>
            </a:r>
            <a:endParaRPr lang="ru-RU" sz="2000" b="1" dirty="0">
              <a:ln w="6350" cap="rnd">
                <a:solidFill>
                  <a:schemeClr val="bg1">
                    <a:lumMod val="75000"/>
                  </a:schemeClr>
                </a:solidFill>
              </a:ln>
              <a:solidFill>
                <a:srgbClr val="990033"/>
              </a:solidFill>
              <a:effectLst>
                <a:innerShdw blurRad="63500" dist="50800" dir="16200000">
                  <a:srgbClr val="FFC000">
                    <a:alpha val="50000"/>
                  </a:srgbClr>
                </a:innerShdw>
              </a:effectLst>
              <a:latin typeface="Bookman Old Style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-6962" y="132227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Социальная инфраструктура в Александровском районе</a:t>
            </a:r>
            <a:r>
              <a:rPr lang="en-US" sz="2400" dirty="0" smtClean="0"/>
              <a:t> </a:t>
            </a:r>
          </a:p>
          <a:p>
            <a:pPr algn="ctr"/>
            <a:r>
              <a:rPr lang="en-US" sz="2400" dirty="0"/>
              <a:t>S</a:t>
            </a:r>
            <a:r>
              <a:rPr lang="en-US" sz="2400" dirty="0" smtClean="0"/>
              <a:t>ocial infrastructure of the </a:t>
            </a:r>
            <a:r>
              <a:rPr lang="en-US" sz="2400" dirty="0" err="1" smtClean="0"/>
              <a:t>Aleksandrovsky</a:t>
            </a:r>
            <a:r>
              <a:rPr lang="en-US" sz="2400" dirty="0" smtClean="0"/>
              <a:t> municipal district</a:t>
            </a:r>
            <a:endParaRPr lang="ru-RU" sz="2400" dirty="0" smtClean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6901" y="13859"/>
            <a:ext cx="651724" cy="900000"/>
          </a:xfrm>
          <a:prstGeom prst="rect">
            <a:avLst/>
          </a:prstGeom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4355976" y="-41276"/>
            <a:ext cx="4143404" cy="1071546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err="1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Alexandrovsky</a:t>
            </a:r>
            <a:r>
              <a:rPr lang="en-US" sz="2000" dirty="0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 </a:t>
            </a:r>
            <a:r>
              <a:rPr lang="en-US" sz="2000" dirty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Municipal District</a:t>
            </a:r>
            <a:endParaRPr lang="ru-RU" sz="2000" dirty="0">
              <a:ln/>
              <a:solidFill>
                <a:schemeClr val="accent3"/>
              </a:solidFill>
              <a:effectLst/>
              <a:latin typeface="Arial Black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5805264"/>
            <a:ext cx="56186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</a:rPr>
              <a:t>Строительство плавательного </a:t>
            </a:r>
            <a:r>
              <a:rPr lang="ru-RU" sz="2000" dirty="0" smtClean="0">
                <a:solidFill>
                  <a:schemeClr val="bg1"/>
                </a:solidFill>
              </a:rPr>
              <a:t>бассейна</a:t>
            </a:r>
            <a:endParaRPr lang="en-US" sz="2000" dirty="0" smtClean="0">
              <a:solidFill>
                <a:schemeClr val="bg1"/>
              </a:solidFill>
            </a:endParaRPr>
          </a:p>
          <a:p>
            <a:pPr algn="ctr"/>
            <a:r>
              <a:rPr lang="en-US" sz="2000" dirty="0">
                <a:solidFill>
                  <a:schemeClr val="bg1"/>
                </a:solidFill>
              </a:rPr>
              <a:t>Construction of a swimming pool</a:t>
            </a:r>
            <a:endParaRPr lang="ru-RU" sz="20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7811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6552" y="936000"/>
            <a:ext cx="9530620" cy="6858000"/>
          </a:xfrm>
          <a:prstGeom prst="rect">
            <a:avLst/>
          </a:prstGeom>
        </p:spPr>
      </p:pic>
      <p:pic>
        <p:nvPicPr>
          <p:cNvPr id="7" name="Содержимое 6" descr="P1030978.JPG"/>
          <p:cNvPicPr>
            <a:picLocks noGrp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-57899" y="-14364"/>
            <a:ext cx="9143999" cy="936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4143404" cy="1071546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2000" dirty="0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АЛЕКСАНДРОВСКИЙ МУНИЦИПАЛЬНЫЙ РАЙОН</a:t>
            </a:r>
            <a:endParaRPr lang="ru-RU" sz="2000" dirty="0">
              <a:ln/>
              <a:solidFill>
                <a:schemeClr val="accent3"/>
              </a:solidFill>
              <a:effectLst/>
              <a:latin typeface="Arial Black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936000"/>
            <a:ext cx="9144000" cy="360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defRPr/>
            </a:pPr>
            <a:endParaRPr lang="ru-RU" sz="2000" b="1" dirty="0">
              <a:ln w="6350" cap="rnd">
                <a:solidFill>
                  <a:schemeClr val="bg1">
                    <a:lumMod val="75000"/>
                  </a:schemeClr>
                </a:solidFill>
              </a:ln>
              <a:solidFill>
                <a:srgbClr val="990033"/>
              </a:solidFill>
              <a:effectLst>
                <a:innerShdw blurRad="63500" dist="50800" dir="16200000">
                  <a:srgbClr val="FFC000">
                    <a:alpha val="50000"/>
                  </a:srgbClr>
                </a:innerShdw>
              </a:effectLst>
              <a:latin typeface="Bookman Old Style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928670"/>
            <a:ext cx="9144000" cy="360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defRPr/>
            </a:pPr>
            <a:r>
              <a:rPr lang="ru-RU" sz="2000" b="1" dirty="0" smtClean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ИНФРАСТРУКТУРА</a:t>
            </a:r>
            <a:r>
              <a:rPr lang="en-US" sz="2000" b="1" dirty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(INFRASTRUCTURE)</a:t>
            </a:r>
            <a:endParaRPr lang="ru-RU" sz="2000" b="1" dirty="0">
              <a:ln w="6350" cap="rnd">
                <a:solidFill>
                  <a:schemeClr val="bg1">
                    <a:lumMod val="75000"/>
                  </a:schemeClr>
                </a:solidFill>
              </a:ln>
              <a:solidFill>
                <a:srgbClr val="990033"/>
              </a:solidFill>
              <a:effectLst>
                <a:innerShdw blurRad="63500" dist="50800" dir="16200000">
                  <a:srgbClr val="FFC000">
                    <a:alpha val="50000"/>
                  </a:srgbClr>
                </a:innerShdw>
              </a:effectLst>
              <a:latin typeface="Bookman Old Style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-6962" y="132227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Социальная инфраструктура в Александровском районе</a:t>
            </a:r>
            <a:r>
              <a:rPr lang="en-US" sz="2400" dirty="0" smtClean="0"/>
              <a:t> </a:t>
            </a:r>
          </a:p>
          <a:p>
            <a:pPr algn="ctr"/>
            <a:r>
              <a:rPr lang="en-US" sz="2400" dirty="0"/>
              <a:t>S</a:t>
            </a:r>
            <a:r>
              <a:rPr lang="en-US" sz="2400" dirty="0" smtClean="0"/>
              <a:t>ocial infrastructure of the </a:t>
            </a:r>
            <a:r>
              <a:rPr lang="en-US" sz="2400" dirty="0" err="1" smtClean="0"/>
              <a:t>Aleksandrovsky</a:t>
            </a:r>
            <a:r>
              <a:rPr lang="en-US" sz="2400" dirty="0" smtClean="0"/>
              <a:t> municipal district</a:t>
            </a:r>
            <a:endParaRPr lang="ru-RU" sz="2400" dirty="0" smtClean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6901" y="13859"/>
            <a:ext cx="651724" cy="900000"/>
          </a:xfrm>
          <a:prstGeom prst="rect">
            <a:avLst/>
          </a:prstGeom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4355976" y="-41276"/>
            <a:ext cx="4143404" cy="1071546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err="1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Alexandrovsky</a:t>
            </a:r>
            <a:r>
              <a:rPr lang="en-US" sz="2000" dirty="0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 </a:t>
            </a:r>
            <a:r>
              <a:rPr lang="en-US" sz="2000" dirty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Municipal District</a:t>
            </a:r>
            <a:endParaRPr lang="ru-RU" sz="2000" dirty="0">
              <a:ln/>
              <a:solidFill>
                <a:schemeClr val="accent3"/>
              </a:solidFill>
              <a:effectLst/>
              <a:latin typeface="Arial Black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5805264"/>
            <a:ext cx="56186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Детский сад №8 </a:t>
            </a:r>
            <a:endParaRPr lang="en-US" sz="2000" dirty="0" smtClean="0">
              <a:solidFill>
                <a:schemeClr val="bg1"/>
              </a:solidFill>
            </a:endParaRPr>
          </a:p>
          <a:p>
            <a:pPr algn="ctr"/>
            <a:r>
              <a:rPr lang="en-US" sz="2000" dirty="0" smtClean="0">
                <a:solidFill>
                  <a:schemeClr val="bg1"/>
                </a:solidFill>
              </a:rPr>
              <a:t>Kindergarten </a:t>
            </a:r>
            <a:r>
              <a:rPr lang="ru-RU" sz="2000" dirty="0" smtClean="0">
                <a:solidFill>
                  <a:schemeClr val="bg1"/>
                </a:solidFill>
              </a:rPr>
              <a:t>№8</a:t>
            </a:r>
            <a:endParaRPr lang="ru-RU" sz="20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046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332" y="692696"/>
            <a:ext cx="10198371" cy="7652173"/>
          </a:xfrm>
          <a:prstGeom prst="rect">
            <a:avLst/>
          </a:prstGeom>
        </p:spPr>
      </p:pic>
      <p:pic>
        <p:nvPicPr>
          <p:cNvPr id="7" name="Содержимое 6" descr="P1030978.JPG"/>
          <p:cNvPicPr>
            <a:picLocks noGrp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-57899" y="-14364"/>
            <a:ext cx="9143999" cy="936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4143404" cy="1071546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2000" dirty="0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АЛЕКСАНДРОВСКИЙ МУНИЦИПАЛЬНЫЙ РАЙОН</a:t>
            </a:r>
            <a:endParaRPr lang="ru-RU" sz="2000" dirty="0">
              <a:ln/>
              <a:solidFill>
                <a:schemeClr val="accent3"/>
              </a:solidFill>
              <a:effectLst/>
              <a:latin typeface="Arial Black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936000"/>
            <a:ext cx="9144000" cy="360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defRPr/>
            </a:pPr>
            <a:endParaRPr lang="ru-RU" sz="2000" b="1" dirty="0">
              <a:ln w="6350" cap="rnd">
                <a:solidFill>
                  <a:schemeClr val="bg1">
                    <a:lumMod val="75000"/>
                  </a:schemeClr>
                </a:solidFill>
              </a:ln>
              <a:solidFill>
                <a:srgbClr val="990033"/>
              </a:solidFill>
              <a:effectLst>
                <a:innerShdw blurRad="63500" dist="50800" dir="16200000">
                  <a:srgbClr val="FFC000">
                    <a:alpha val="50000"/>
                  </a:srgbClr>
                </a:innerShdw>
              </a:effectLst>
              <a:latin typeface="Bookman Old Style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928670"/>
            <a:ext cx="9144000" cy="360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defRPr/>
            </a:pPr>
            <a:r>
              <a:rPr lang="ru-RU" sz="2000" b="1" dirty="0" smtClean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ИНФРАСТРУКТУРА</a:t>
            </a:r>
            <a:r>
              <a:rPr lang="en-US" sz="2000" b="1" dirty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(INFRASTRUCTURE)</a:t>
            </a:r>
            <a:endParaRPr lang="ru-RU" sz="2000" b="1" dirty="0">
              <a:ln w="6350" cap="rnd">
                <a:solidFill>
                  <a:schemeClr val="bg1">
                    <a:lumMod val="75000"/>
                  </a:schemeClr>
                </a:solidFill>
              </a:ln>
              <a:solidFill>
                <a:srgbClr val="990033"/>
              </a:solidFill>
              <a:effectLst>
                <a:innerShdw blurRad="63500" dist="50800" dir="16200000">
                  <a:srgbClr val="FFC000">
                    <a:alpha val="50000"/>
                  </a:srgbClr>
                </a:innerShdw>
              </a:effectLst>
              <a:latin typeface="Bookman Old Style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6901" y="13859"/>
            <a:ext cx="651724" cy="900000"/>
          </a:xfrm>
          <a:prstGeom prst="rect">
            <a:avLst/>
          </a:prstGeom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4355976" y="-41276"/>
            <a:ext cx="4143404" cy="1071546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err="1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Alexandrovsky</a:t>
            </a:r>
            <a:r>
              <a:rPr lang="en-US" sz="2000" dirty="0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 </a:t>
            </a:r>
            <a:r>
              <a:rPr lang="en-US" sz="2000" dirty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Municipal District</a:t>
            </a:r>
            <a:endParaRPr lang="ru-RU" sz="2000" dirty="0">
              <a:ln/>
              <a:solidFill>
                <a:schemeClr val="accent3"/>
              </a:solidFill>
              <a:effectLst/>
              <a:latin typeface="Arial Black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48896" y="1296000"/>
            <a:ext cx="56186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Детский сад №9 </a:t>
            </a:r>
            <a:endParaRPr lang="en-US" sz="2000" dirty="0" smtClean="0"/>
          </a:p>
          <a:p>
            <a:pPr algn="ctr"/>
            <a:r>
              <a:rPr lang="en-US" sz="2000" dirty="0" smtClean="0"/>
              <a:t>Kindergarten </a:t>
            </a:r>
            <a:r>
              <a:rPr lang="ru-RU" sz="2000" dirty="0" smtClean="0"/>
              <a:t>№9</a:t>
            </a:r>
            <a:endParaRPr lang="ru-RU" sz="2000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298853" y="5661248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Социальная инфраструктура в Александровском районе</a:t>
            </a:r>
            <a:r>
              <a:rPr lang="en-US" sz="2400" dirty="0" smtClean="0"/>
              <a:t> </a:t>
            </a:r>
          </a:p>
          <a:p>
            <a:pPr algn="ctr"/>
            <a:r>
              <a:rPr lang="en-US" sz="2400" dirty="0"/>
              <a:t>S</a:t>
            </a:r>
            <a:r>
              <a:rPr lang="en-US" sz="2400" dirty="0" smtClean="0"/>
              <a:t>ocial infrastructure of the </a:t>
            </a:r>
            <a:r>
              <a:rPr lang="en-US" sz="2400" dirty="0" err="1" smtClean="0"/>
              <a:t>Aleksandrovsky</a:t>
            </a:r>
            <a:r>
              <a:rPr lang="en-US" sz="2400" dirty="0" smtClean="0"/>
              <a:t> municipal district</a:t>
            </a:r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25208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836" y="-41276"/>
            <a:ext cx="9144000" cy="6858000"/>
          </a:xfrm>
          <a:prstGeom prst="rect">
            <a:avLst/>
          </a:prstGeom>
        </p:spPr>
      </p:pic>
      <p:pic>
        <p:nvPicPr>
          <p:cNvPr id="7" name="Содержимое 6" descr="P1030978.JPG"/>
          <p:cNvPicPr>
            <a:picLocks noGrp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-57899" y="-14364"/>
            <a:ext cx="9143999" cy="936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4143404" cy="1071546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2000" dirty="0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АЛЕКСАНДРОВСКИЙ МУНИЦИПАЛЬНЫЙ РАЙОН</a:t>
            </a:r>
            <a:endParaRPr lang="ru-RU" sz="2000" dirty="0">
              <a:ln/>
              <a:solidFill>
                <a:schemeClr val="accent3"/>
              </a:solidFill>
              <a:effectLst/>
              <a:latin typeface="Arial Black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936000"/>
            <a:ext cx="9144000" cy="360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defRPr/>
            </a:pPr>
            <a:endParaRPr lang="ru-RU" sz="2000" b="1" dirty="0">
              <a:ln w="6350" cap="rnd">
                <a:solidFill>
                  <a:schemeClr val="bg1">
                    <a:lumMod val="75000"/>
                  </a:schemeClr>
                </a:solidFill>
              </a:ln>
              <a:solidFill>
                <a:srgbClr val="990033"/>
              </a:solidFill>
              <a:effectLst>
                <a:innerShdw blurRad="63500" dist="50800" dir="16200000">
                  <a:srgbClr val="FFC000">
                    <a:alpha val="50000"/>
                  </a:srgbClr>
                </a:innerShdw>
              </a:effectLst>
              <a:latin typeface="Bookman Old Style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928670"/>
            <a:ext cx="9144000" cy="360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defRPr/>
            </a:pPr>
            <a:r>
              <a:rPr lang="ru-RU" sz="2000" b="1" dirty="0" smtClean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ИНФРАСТРУКТУРА</a:t>
            </a:r>
            <a:r>
              <a:rPr lang="en-US" sz="2000" b="1" dirty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(INFRASTRUCTURE)</a:t>
            </a:r>
            <a:endParaRPr lang="ru-RU" sz="2000" b="1" dirty="0">
              <a:ln w="6350" cap="rnd">
                <a:solidFill>
                  <a:schemeClr val="bg1">
                    <a:lumMod val="75000"/>
                  </a:schemeClr>
                </a:solidFill>
              </a:ln>
              <a:solidFill>
                <a:srgbClr val="990033"/>
              </a:solidFill>
              <a:effectLst>
                <a:innerShdw blurRad="63500" dist="50800" dir="16200000">
                  <a:srgbClr val="FFC000">
                    <a:alpha val="50000"/>
                  </a:srgbClr>
                </a:innerShdw>
              </a:effectLst>
              <a:latin typeface="Bookman Old Style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6901" y="13859"/>
            <a:ext cx="651724" cy="900000"/>
          </a:xfrm>
          <a:prstGeom prst="rect">
            <a:avLst/>
          </a:prstGeom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4355976" y="-41276"/>
            <a:ext cx="4143404" cy="1071546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err="1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Alexandrovsky</a:t>
            </a:r>
            <a:r>
              <a:rPr lang="en-US" sz="2000" dirty="0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 </a:t>
            </a:r>
            <a:r>
              <a:rPr lang="en-US" sz="2000" dirty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Municipal District</a:t>
            </a:r>
            <a:endParaRPr lang="ru-RU" sz="2000" dirty="0">
              <a:ln/>
              <a:solidFill>
                <a:schemeClr val="accent3"/>
              </a:solidFill>
              <a:effectLst/>
              <a:latin typeface="Arial Black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18362" y="1296000"/>
            <a:ext cx="56186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Отремонтировано терапевтическое отделение больницы</a:t>
            </a:r>
          </a:p>
          <a:p>
            <a:pPr algn="ctr"/>
            <a:r>
              <a:rPr lang="en-US" sz="2000" dirty="0"/>
              <a:t>Renovated in the therapeutic ward</a:t>
            </a:r>
            <a:endParaRPr lang="ru-RU" sz="2000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0" y="5672353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Социальная инфраструктура в Александровском районе</a:t>
            </a:r>
            <a:r>
              <a:rPr lang="en-US" sz="2400" dirty="0" smtClean="0"/>
              <a:t> </a:t>
            </a:r>
          </a:p>
          <a:p>
            <a:pPr algn="ctr"/>
            <a:r>
              <a:rPr lang="en-US" sz="2400" dirty="0"/>
              <a:t>S</a:t>
            </a:r>
            <a:r>
              <a:rPr lang="en-US" sz="2400" dirty="0" smtClean="0"/>
              <a:t>ocial infrastructure of the </a:t>
            </a:r>
            <a:r>
              <a:rPr lang="en-US" sz="2400" dirty="0" err="1" smtClean="0"/>
              <a:t>Aleksandrovsky</a:t>
            </a:r>
            <a:r>
              <a:rPr lang="en-US" sz="2400" dirty="0" smtClean="0"/>
              <a:t> municipal district</a:t>
            </a:r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4113727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6552" y="1019900"/>
            <a:ext cx="10838135" cy="5838100"/>
          </a:xfrm>
          <a:prstGeom prst="rect">
            <a:avLst/>
          </a:prstGeom>
        </p:spPr>
      </p:pic>
      <p:pic>
        <p:nvPicPr>
          <p:cNvPr id="7" name="Содержимое 6" descr="P1030978.JPG"/>
          <p:cNvPicPr>
            <a:picLocks noGrp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16551" y="-21037"/>
            <a:ext cx="9143999" cy="936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4143404" cy="1071546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2000" dirty="0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АЛЕКСАНДРОВСКИЙ МУНИЦИПАЛЬНЫЙ РАЙОН</a:t>
            </a:r>
            <a:endParaRPr lang="ru-RU" sz="2000" dirty="0">
              <a:ln/>
              <a:solidFill>
                <a:schemeClr val="accent3"/>
              </a:solidFill>
              <a:effectLst/>
              <a:latin typeface="Arial Black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936000"/>
            <a:ext cx="9144000" cy="360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defRPr/>
            </a:pPr>
            <a:endParaRPr lang="ru-RU" sz="2000" b="1" dirty="0">
              <a:ln w="6350" cap="rnd">
                <a:solidFill>
                  <a:schemeClr val="bg1">
                    <a:lumMod val="75000"/>
                  </a:schemeClr>
                </a:solidFill>
              </a:ln>
              <a:solidFill>
                <a:srgbClr val="990033"/>
              </a:solidFill>
              <a:effectLst>
                <a:innerShdw blurRad="63500" dist="50800" dir="16200000">
                  <a:srgbClr val="FFC000">
                    <a:alpha val="50000"/>
                  </a:srgbClr>
                </a:innerShdw>
              </a:effectLst>
              <a:latin typeface="Bookman Old Style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928670"/>
            <a:ext cx="9144000" cy="360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defRPr/>
            </a:pPr>
            <a:r>
              <a:rPr lang="ru-RU" sz="2000" b="1" dirty="0" smtClean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ИНФРАСТРУКТУРА</a:t>
            </a:r>
            <a:r>
              <a:rPr lang="en-US" sz="2000" b="1" dirty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(INFRASTRUCTURE)</a:t>
            </a:r>
            <a:endParaRPr lang="ru-RU" sz="2000" b="1" dirty="0">
              <a:ln w="6350" cap="rnd">
                <a:solidFill>
                  <a:schemeClr val="bg1">
                    <a:lumMod val="75000"/>
                  </a:schemeClr>
                </a:solidFill>
              </a:ln>
              <a:solidFill>
                <a:srgbClr val="990033"/>
              </a:solidFill>
              <a:effectLst>
                <a:innerShdw blurRad="63500" dist="50800" dir="16200000">
                  <a:srgbClr val="FFC000">
                    <a:alpha val="50000"/>
                  </a:srgbClr>
                </a:innerShdw>
              </a:effectLst>
              <a:latin typeface="Bookman Old Style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-6962" y="132227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Социальная инфраструктура в Александровском районе</a:t>
            </a:r>
            <a:r>
              <a:rPr lang="en-US" sz="2400" dirty="0" smtClean="0"/>
              <a:t> </a:t>
            </a:r>
          </a:p>
          <a:p>
            <a:pPr algn="ctr"/>
            <a:r>
              <a:rPr lang="en-US" sz="2400" dirty="0"/>
              <a:t>S</a:t>
            </a:r>
            <a:r>
              <a:rPr lang="en-US" sz="2400" dirty="0" smtClean="0"/>
              <a:t>ocial infrastructure of the </a:t>
            </a:r>
            <a:r>
              <a:rPr lang="en-US" sz="2400" dirty="0" err="1" smtClean="0"/>
              <a:t>Aleksandrovsky</a:t>
            </a:r>
            <a:r>
              <a:rPr lang="en-US" sz="2400" dirty="0" smtClean="0"/>
              <a:t> municipal district</a:t>
            </a:r>
            <a:endParaRPr lang="ru-RU" sz="2400" dirty="0" smtClean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6901" y="13859"/>
            <a:ext cx="651724" cy="900000"/>
          </a:xfrm>
          <a:prstGeom prst="rect">
            <a:avLst/>
          </a:prstGeom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4355976" y="-41276"/>
            <a:ext cx="4143404" cy="1071546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err="1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Alexandrovsky</a:t>
            </a:r>
            <a:r>
              <a:rPr lang="en-US" sz="2000" dirty="0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 </a:t>
            </a:r>
            <a:r>
              <a:rPr lang="en-US" sz="2000" dirty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Municipal District</a:t>
            </a:r>
            <a:endParaRPr lang="ru-RU" sz="2000" dirty="0">
              <a:ln/>
              <a:solidFill>
                <a:schemeClr val="accent3"/>
              </a:solidFill>
              <a:effectLst/>
              <a:latin typeface="Arial Black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-252536" y="5805264"/>
            <a:ext cx="56186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</a:rPr>
              <a:t>Строительство </a:t>
            </a:r>
            <a:r>
              <a:rPr lang="ru-RU" sz="2000" dirty="0" smtClean="0">
                <a:solidFill>
                  <a:schemeClr val="bg1"/>
                </a:solidFill>
              </a:rPr>
              <a:t>Храма</a:t>
            </a:r>
            <a:endParaRPr lang="en-US" sz="2000" dirty="0" smtClean="0">
              <a:solidFill>
                <a:schemeClr val="bg1"/>
              </a:solidFill>
            </a:endParaRPr>
          </a:p>
          <a:p>
            <a:pPr algn="ctr"/>
            <a:r>
              <a:rPr lang="en-US" sz="2000" dirty="0">
                <a:solidFill>
                  <a:schemeClr val="bg1"/>
                </a:solidFill>
              </a:rPr>
              <a:t>Construction of the Church</a:t>
            </a:r>
            <a:endParaRPr lang="ru-RU" sz="20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086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130" y="494497"/>
            <a:ext cx="4875299" cy="6858000"/>
          </a:xfrm>
          <a:prstGeom prst="rect">
            <a:avLst/>
          </a:prstGeom>
        </p:spPr>
      </p:pic>
      <p:pic>
        <p:nvPicPr>
          <p:cNvPr id="7" name="Содержимое 6" descr="P1030978.JPG"/>
          <p:cNvPicPr>
            <a:picLocks noGrp="1"/>
          </p:cNvPicPr>
          <p:nvPr>
            <p:ph idx="1"/>
          </p:nvPr>
        </p:nvPicPr>
        <p:blipFill>
          <a:blip r:embed="rId4" cstate="email"/>
          <a:stretch>
            <a:fillRect/>
          </a:stretch>
        </p:blipFill>
        <p:spPr>
          <a:xfrm>
            <a:off x="16551" y="-21037"/>
            <a:ext cx="9143999" cy="936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4143404" cy="1071546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2000" dirty="0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АЛЕКСАНДРОВСКИЙ МУНИЦИПАЛЬНЫЙ РАЙОН</a:t>
            </a:r>
            <a:endParaRPr lang="ru-RU" sz="2000" dirty="0">
              <a:ln/>
              <a:solidFill>
                <a:schemeClr val="accent3"/>
              </a:solidFill>
              <a:effectLst/>
              <a:latin typeface="Arial Black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936000"/>
            <a:ext cx="9144000" cy="360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defRPr/>
            </a:pPr>
            <a:endParaRPr lang="ru-RU" sz="2000" b="1" dirty="0">
              <a:ln w="6350" cap="rnd">
                <a:solidFill>
                  <a:schemeClr val="bg1">
                    <a:lumMod val="75000"/>
                  </a:schemeClr>
                </a:solidFill>
              </a:ln>
              <a:solidFill>
                <a:srgbClr val="990033"/>
              </a:solidFill>
              <a:effectLst>
                <a:innerShdw blurRad="63500" dist="50800" dir="16200000">
                  <a:srgbClr val="FFC000">
                    <a:alpha val="50000"/>
                  </a:srgbClr>
                </a:innerShdw>
              </a:effectLst>
              <a:latin typeface="Bookman Old Style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928670"/>
            <a:ext cx="9144000" cy="360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defRPr/>
            </a:pPr>
            <a:r>
              <a:rPr lang="ru-RU" sz="2000" b="1" dirty="0" smtClean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ТРАНСПОРТНАЯ ИНФРАСТРУКТУРА</a:t>
            </a:r>
            <a:r>
              <a:rPr lang="en-US" sz="2000" b="1" dirty="0" smtClean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(ROAD INFRASTRUCTURE)</a:t>
            </a:r>
            <a:endParaRPr lang="ru-RU" sz="2000" b="1" dirty="0">
              <a:ln w="6350" cap="rnd">
                <a:solidFill>
                  <a:schemeClr val="bg1">
                    <a:lumMod val="75000"/>
                  </a:schemeClr>
                </a:solidFill>
              </a:ln>
              <a:solidFill>
                <a:srgbClr val="990033"/>
              </a:solidFill>
              <a:effectLst>
                <a:innerShdw blurRad="63500" dist="50800" dir="16200000">
                  <a:srgbClr val="FFC000">
                    <a:alpha val="50000"/>
                  </a:srgbClr>
                </a:innerShdw>
              </a:effectLst>
              <a:latin typeface="Bookman Old Style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6901" y="13859"/>
            <a:ext cx="651724" cy="900000"/>
          </a:xfrm>
          <a:prstGeom prst="rect">
            <a:avLst/>
          </a:prstGeom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4355976" y="-41276"/>
            <a:ext cx="4143404" cy="1071546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err="1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Alexandrovsky</a:t>
            </a:r>
            <a:r>
              <a:rPr lang="en-US" sz="2000" dirty="0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 </a:t>
            </a:r>
            <a:r>
              <a:rPr lang="en-US" sz="2000" dirty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Municipal District</a:t>
            </a:r>
            <a:endParaRPr lang="ru-RU" sz="2000" dirty="0">
              <a:ln/>
              <a:solidFill>
                <a:schemeClr val="accent3"/>
              </a:solidFill>
              <a:effectLst/>
              <a:latin typeface="Arial Black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-252536" y="5805264"/>
            <a:ext cx="56186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</a:rPr>
              <a:t>Строительство </a:t>
            </a:r>
            <a:r>
              <a:rPr lang="ru-RU" sz="2000" dirty="0" smtClean="0">
                <a:solidFill>
                  <a:schemeClr val="bg1"/>
                </a:solidFill>
              </a:rPr>
              <a:t>Храма</a:t>
            </a:r>
            <a:endParaRPr lang="en-US" sz="2000" dirty="0" smtClean="0">
              <a:solidFill>
                <a:schemeClr val="bg1"/>
              </a:solidFill>
            </a:endParaRPr>
          </a:p>
          <a:p>
            <a:pPr algn="ctr"/>
            <a:r>
              <a:rPr lang="en-US" sz="2000" dirty="0">
                <a:solidFill>
                  <a:schemeClr val="bg1"/>
                </a:solidFill>
              </a:rPr>
              <a:t>Construction of the Church</a:t>
            </a:r>
            <a:endParaRPr lang="ru-RU" sz="2000" dirty="0" smtClean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94429" y="2204864"/>
            <a:ext cx="3898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D</a:t>
            </a:r>
            <a:r>
              <a:rPr lang="en-US" sz="2000" dirty="0" smtClean="0"/>
              <a:t>istance to: </a:t>
            </a:r>
          </a:p>
          <a:p>
            <a:r>
              <a:rPr lang="en-US" sz="2000" dirty="0"/>
              <a:t>	</a:t>
            </a:r>
            <a:r>
              <a:rPr lang="en-US" sz="2000" dirty="0" smtClean="0"/>
              <a:t>Stavropol – 120 km</a:t>
            </a:r>
          </a:p>
          <a:p>
            <a:r>
              <a:rPr lang="en-US" sz="2000" dirty="0"/>
              <a:t>	</a:t>
            </a:r>
            <a:r>
              <a:rPr lang="en-US" sz="2000" dirty="0" err="1" smtClean="0"/>
              <a:t>Budennovsk</a:t>
            </a:r>
            <a:r>
              <a:rPr lang="en-US" sz="2000" dirty="0" smtClean="0"/>
              <a:t>–110 km</a:t>
            </a:r>
          </a:p>
          <a:p>
            <a:r>
              <a:rPr lang="en-US" sz="2000" dirty="0"/>
              <a:t>	</a:t>
            </a:r>
            <a:r>
              <a:rPr lang="en-US" sz="2000" dirty="0" err="1" smtClean="0"/>
              <a:t>Mineralnye</a:t>
            </a:r>
            <a:r>
              <a:rPr lang="en-US" sz="2000" dirty="0" smtClean="0"/>
              <a:t> Vody-60km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259053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156" y="764704"/>
            <a:ext cx="9179153" cy="7343322"/>
          </a:xfrm>
          <a:prstGeom prst="rect">
            <a:avLst/>
          </a:prstGeom>
        </p:spPr>
      </p:pic>
      <p:pic>
        <p:nvPicPr>
          <p:cNvPr id="7" name="Содержимое 6" descr="P1030978.JPG"/>
          <p:cNvPicPr>
            <a:picLocks noGrp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9143999" cy="936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4143404" cy="1071546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2000" dirty="0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АЛЕКСАНДРОВСКИЙ МУНИЦИПАЛЬНЫЙ РАЙОН</a:t>
            </a:r>
            <a:endParaRPr lang="ru-RU" sz="2000" dirty="0">
              <a:ln/>
              <a:solidFill>
                <a:schemeClr val="accent3"/>
              </a:solidFill>
              <a:effectLst/>
              <a:latin typeface="Arial Black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936000"/>
            <a:ext cx="9144000" cy="360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defRPr/>
            </a:pPr>
            <a:endParaRPr lang="ru-RU" sz="2000" b="1" dirty="0">
              <a:ln w="6350" cap="rnd">
                <a:solidFill>
                  <a:schemeClr val="bg1">
                    <a:lumMod val="75000"/>
                  </a:schemeClr>
                </a:solidFill>
              </a:ln>
              <a:solidFill>
                <a:srgbClr val="990033"/>
              </a:solidFill>
              <a:effectLst>
                <a:innerShdw blurRad="63500" dist="50800" dir="16200000">
                  <a:srgbClr val="FFC000">
                    <a:alpha val="50000"/>
                  </a:srgbClr>
                </a:innerShdw>
              </a:effectLst>
              <a:latin typeface="Bookman Old Style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928670"/>
            <a:ext cx="9144000" cy="55611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defRPr/>
            </a:pPr>
            <a:r>
              <a:rPr lang="ru-RU" sz="2000" b="1" dirty="0" smtClean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Географическое положение района </a:t>
            </a:r>
            <a:endParaRPr lang="en-US" sz="2000" b="1" dirty="0" smtClean="0">
              <a:ln w="6350" cap="rnd">
                <a:solidFill>
                  <a:schemeClr val="bg1">
                    <a:lumMod val="75000"/>
                  </a:schemeClr>
                </a:solidFill>
              </a:ln>
              <a:solidFill>
                <a:srgbClr val="990033"/>
              </a:solidFill>
              <a:effectLst>
                <a:innerShdw blurRad="63500" dist="50800" dir="16200000">
                  <a:srgbClr val="FFC000">
                    <a:alpha val="50000"/>
                  </a:srgbClr>
                </a:innerShdw>
              </a:effectLst>
              <a:latin typeface="Bookman Old Style" pitchFamily="18" charset="0"/>
              <a:ea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ru-RU" sz="2000" b="1" dirty="0" smtClean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en-US" sz="2000" b="1" dirty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The geographical position of </a:t>
            </a:r>
            <a:r>
              <a:rPr lang="en-US" sz="2000" b="1" dirty="0" smtClean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the</a:t>
            </a:r>
            <a:r>
              <a:rPr lang="ru-RU" sz="2000" b="1" dirty="0" smtClean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Alexandrovsky</a:t>
            </a:r>
            <a:r>
              <a:rPr lang="en-US" sz="2000" b="1" dirty="0" smtClean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municipal district</a:t>
            </a:r>
            <a:r>
              <a:rPr lang="en-US" sz="2000" b="1" dirty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lang="ru-RU" sz="2000" b="1" dirty="0">
              <a:ln w="6350" cap="rnd">
                <a:solidFill>
                  <a:schemeClr val="bg1">
                    <a:lumMod val="75000"/>
                  </a:schemeClr>
                </a:solidFill>
              </a:ln>
              <a:solidFill>
                <a:srgbClr val="990033"/>
              </a:solidFill>
              <a:effectLst>
                <a:innerShdw blurRad="63500" dist="50800" dir="16200000">
                  <a:srgbClr val="FFC000">
                    <a:alpha val="50000"/>
                  </a:srgbClr>
                </a:innerShdw>
              </a:effectLst>
              <a:latin typeface="Bookman Old Style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6901" y="13859"/>
            <a:ext cx="651724" cy="900000"/>
          </a:xfrm>
          <a:prstGeom prst="rect">
            <a:avLst/>
          </a:prstGeom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4355976" y="-41276"/>
            <a:ext cx="4143404" cy="1071546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err="1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Alexandrovsky</a:t>
            </a:r>
            <a:r>
              <a:rPr lang="en-US" sz="2000" dirty="0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 </a:t>
            </a:r>
            <a:r>
              <a:rPr lang="en-US" sz="2000" dirty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Municipal District</a:t>
            </a:r>
            <a:endParaRPr lang="ru-RU" sz="2000" dirty="0">
              <a:ln/>
              <a:solidFill>
                <a:schemeClr val="accent3"/>
              </a:solidFill>
              <a:effectLst/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95936" y="5013176"/>
            <a:ext cx="231877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err="1">
                <a:ln w="6350" cap="rnd">
                  <a:solidFill>
                    <a:schemeClr val="bg1">
                      <a:lumMod val="75000"/>
                    </a:schemeClr>
                  </a:solidFill>
                </a:ln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Alexandrovsky</a:t>
            </a:r>
            <a:r>
              <a:rPr lang="en-US" sz="1400" b="1" dirty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municipal </a:t>
            </a:r>
            <a:endParaRPr lang="en-US" sz="1400" b="1" dirty="0" smtClean="0">
              <a:ln w="6350" cap="rnd">
                <a:solidFill>
                  <a:schemeClr val="bg1">
                    <a:lumMod val="75000"/>
                  </a:schemeClr>
                </a:solidFill>
              </a:ln>
              <a:effectLst>
                <a:innerShdw blurRad="63500" dist="50800" dir="16200000">
                  <a:srgbClr val="FFC000">
                    <a:alpha val="50000"/>
                  </a:srgbClr>
                </a:innerShdw>
              </a:effectLst>
              <a:latin typeface="Bookman Old Style" pitchFamily="18" charset="0"/>
              <a:ea typeface="Times New Roman" pitchFamily="18" charset="0"/>
              <a:cs typeface="Times New Roman" pitchFamily="18" charset="0"/>
            </a:endParaRPr>
          </a:p>
          <a:p>
            <a:r>
              <a:rPr lang="en-US" sz="1400" b="1" dirty="0" smtClean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district</a:t>
            </a:r>
            <a:endParaRPr lang="ru-RU" sz="1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067944" y="6237312"/>
            <a:ext cx="15824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err="1"/>
              <a:t>Mineralnye</a:t>
            </a:r>
            <a:r>
              <a:rPr lang="en-US" sz="1400" dirty="0"/>
              <a:t> </a:t>
            </a:r>
            <a:r>
              <a:rPr lang="en-US" sz="1400" dirty="0" err="1"/>
              <a:t>Vody</a:t>
            </a:r>
            <a:endParaRPr lang="ru-RU" sz="1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084168" y="4196919"/>
            <a:ext cx="11801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err="1"/>
              <a:t>Budennovsk</a:t>
            </a:r>
            <a:endParaRPr lang="ru-RU" sz="14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051720" y="4196919"/>
            <a:ext cx="106631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/>
              <a:t>Stavropol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531656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561527" y="-625527"/>
            <a:ext cx="6020946" cy="9144000"/>
          </a:xfrm>
          <a:prstGeom prst="rect">
            <a:avLst/>
          </a:prstGeom>
        </p:spPr>
      </p:pic>
      <p:pic>
        <p:nvPicPr>
          <p:cNvPr id="7" name="Содержимое 6" descr="P1030978.JPG"/>
          <p:cNvPicPr>
            <a:picLocks noGrp="1"/>
          </p:cNvPicPr>
          <p:nvPr>
            <p:ph idx="1"/>
          </p:nvPr>
        </p:nvPicPr>
        <p:blipFill>
          <a:blip r:embed="rId4" cstate="email"/>
          <a:stretch>
            <a:fillRect/>
          </a:stretch>
        </p:blipFill>
        <p:spPr>
          <a:xfrm>
            <a:off x="1" y="-10461"/>
            <a:ext cx="9143999" cy="936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4143404" cy="1071546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2000" dirty="0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АЛЕКСАНДРОВСКИЙ МУНИЦИПАЛЬНЫЙ РАЙОН</a:t>
            </a:r>
            <a:endParaRPr lang="ru-RU" sz="2000" dirty="0">
              <a:ln/>
              <a:solidFill>
                <a:schemeClr val="accent3"/>
              </a:solidFill>
              <a:effectLst/>
              <a:latin typeface="Arial Black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936000"/>
            <a:ext cx="9144000" cy="360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defRPr/>
            </a:pPr>
            <a:endParaRPr lang="ru-RU" sz="2000" b="1" dirty="0">
              <a:ln w="6350" cap="rnd">
                <a:solidFill>
                  <a:schemeClr val="bg1">
                    <a:lumMod val="75000"/>
                  </a:schemeClr>
                </a:solidFill>
              </a:ln>
              <a:solidFill>
                <a:srgbClr val="990033"/>
              </a:solidFill>
              <a:effectLst>
                <a:innerShdw blurRad="63500" dist="50800" dir="16200000">
                  <a:srgbClr val="FFC000">
                    <a:alpha val="50000"/>
                  </a:srgbClr>
                </a:innerShdw>
              </a:effectLst>
              <a:latin typeface="Bookman Old Style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928670"/>
            <a:ext cx="9144000" cy="360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defRPr/>
            </a:pPr>
            <a:r>
              <a:rPr lang="ru-RU" sz="2000" b="1" dirty="0" smtClean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ИНДУСТРИАЛЬНЫЙ ПАРК (</a:t>
            </a:r>
            <a:r>
              <a:rPr lang="en-US" sz="2000" b="1" dirty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INDUSTRIAL </a:t>
            </a:r>
            <a:r>
              <a:rPr lang="en-US" sz="2000" b="1" dirty="0" smtClean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PARK</a:t>
            </a:r>
            <a:r>
              <a:rPr lang="ru-RU" sz="2000" b="1" dirty="0" smtClean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) </a:t>
            </a:r>
            <a:endParaRPr lang="ru-RU" sz="2000" b="1" dirty="0">
              <a:ln w="6350" cap="rnd">
                <a:solidFill>
                  <a:schemeClr val="bg1">
                    <a:lumMod val="75000"/>
                  </a:schemeClr>
                </a:solidFill>
              </a:ln>
              <a:solidFill>
                <a:srgbClr val="990033"/>
              </a:solidFill>
              <a:effectLst>
                <a:innerShdw blurRad="63500" dist="50800" dir="16200000">
                  <a:srgbClr val="FFC000">
                    <a:alpha val="50000"/>
                  </a:srgbClr>
                </a:innerShdw>
              </a:effectLst>
              <a:latin typeface="Bookman Old Style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6901" y="13859"/>
            <a:ext cx="651724" cy="900000"/>
          </a:xfrm>
          <a:prstGeom prst="rect">
            <a:avLst/>
          </a:prstGeom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4349078" y="-41276"/>
            <a:ext cx="4143404" cy="1071546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err="1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Alexandrovsky</a:t>
            </a:r>
            <a:r>
              <a:rPr lang="en-US" sz="2000" dirty="0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 </a:t>
            </a:r>
            <a:r>
              <a:rPr lang="en-US" sz="2000" dirty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Municipal District</a:t>
            </a:r>
            <a:endParaRPr lang="ru-RU" sz="2000" dirty="0">
              <a:ln/>
              <a:solidFill>
                <a:schemeClr val="accent3"/>
              </a:solidFill>
              <a:effectLst/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67961" y="2060213"/>
            <a:ext cx="1548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dirty="0"/>
              <a:t>Land plot </a:t>
            </a:r>
            <a:r>
              <a:rPr lang="nb-NO" sz="1200" dirty="0" smtClean="0"/>
              <a:t>№</a:t>
            </a:r>
            <a:r>
              <a:rPr lang="ru-RU" sz="1200" dirty="0" smtClean="0"/>
              <a:t>2</a:t>
            </a:r>
            <a:r>
              <a:rPr lang="nb-NO" sz="1200" dirty="0" smtClean="0"/>
              <a:t> </a:t>
            </a:r>
            <a:r>
              <a:rPr lang="nb-NO" sz="1200" dirty="0"/>
              <a:t>- 8,5 </a:t>
            </a:r>
            <a:r>
              <a:rPr lang="nb-NO" sz="1200" dirty="0" smtClean="0"/>
              <a:t>hectares</a:t>
            </a:r>
            <a:endParaRPr lang="ru-RU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7596336" y="5805264"/>
            <a:ext cx="14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dirty="0"/>
              <a:t>Land plot </a:t>
            </a:r>
            <a:r>
              <a:rPr lang="nb-NO" sz="1200" dirty="0" smtClean="0"/>
              <a:t>№</a:t>
            </a:r>
            <a:r>
              <a:rPr lang="ru-RU" sz="1200" dirty="0" smtClean="0"/>
              <a:t>1</a:t>
            </a:r>
            <a:r>
              <a:rPr lang="nb-NO" sz="1200" dirty="0" smtClean="0"/>
              <a:t> </a:t>
            </a:r>
            <a:r>
              <a:rPr lang="nb-NO" sz="1200" dirty="0"/>
              <a:t>- </a:t>
            </a:r>
            <a:r>
              <a:rPr lang="nb-NO" sz="1200" dirty="0" smtClean="0"/>
              <a:t>8,</a:t>
            </a:r>
            <a:r>
              <a:rPr lang="ru-RU" sz="1200" dirty="0" smtClean="0"/>
              <a:t>7</a:t>
            </a:r>
            <a:r>
              <a:rPr lang="nb-NO" sz="1200" dirty="0" smtClean="0"/>
              <a:t> </a:t>
            </a:r>
            <a:r>
              <a:rPr lang="nb-NO" sz="1200" dirty="0"/>
              <a:t>hectares</a:t>
            </a:r>
            <a:endParaRPr lang="ru-RU" sz="1200" dirty="0"/>
          </a:p>
        </p:txBody>
      </p:sp>
      <p:cxnSp>
        <p:nvCxnSpPr>
          <p:cNvPr id="17" name="Прямая со стрелкой 16"/>
          <p:cNvCxnSpPr/>
          <p:nvPr/>
        </p:nvCxnSpPr>
        <p:spPr>
          <a:xfrm flipH="1" flipV="1">
            <a:off x="7350712" y="5770486"/>
            <a:ext cx="317632" cy="8939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 flipV="1">
            <a:off x="6732240" y="5967584"/>
            <a:ext cx="504056" cy="55776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5413972" y="5948040"/>
            <a:ext cx="436412" cy="12683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V="1">
            <a:off x="1008112" y="4005064"/>
            <a:ext cx="323528" cy="118348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V="1">
            <a:off x="467544" y="3521818"/>
            <a:ext cx="540568" cy="55525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3576119" y="2444436"/>
            <a:ext cx="389299" cy="12674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7236296" y="6453336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dirty="0"/>
              <a:t>Land plot </a:t>
            </a:r>
            <a:r>
              <a:rPr lang="nb-NO" sz="1200" dirty="0" smtClean="0"/>
              <a:t>№</a:t>
            </a:r>
            <a:r>
              <a:rPr lang="ru-RU" sz="1200" dirty="0" smtClean="0"/>
              <a:t>4</a:t>
            </a:r>
            <a:r>
              <a:rPr lang="nb-NO" sz="1200" dirty="0" smtClean="0"/>
              <a:t> </a:t>
            </a:r>
            <a:r>
              <a:rPr lang="nb-NO" sz="1200" dirty="0"/>
              <a:t>- </a:t>
            </a:r>
            <a:r>
              <a:rPr lang="ru-RU" sz="1200" dirty="0" smtClean="0"/>
              <a:t>27</a:t>
            </a:r>
            <a:r>
              <a:rPr lang="nb-NO" sz="1200" dirty="0" smtClean="0"/>
              <a:t>,</a:t>
            </a:r>
            <a:r>
              <a:rPr lang="ru-RU" sz="1200" dirty="0" smtClean="0"/>
              <a:t>39</a:t>
            </a:r>
            <a:r>
              <a:rPr lang="nb-NO" sz="1200" dirty="0" smtClean="0"/>
              <a:t> </a:t>
            </a:r>
            <a:r>
              <a:rPr lang="nb-NO" sz="1200" dirty="0"/>
              <a:t>hectares</a:t>
            </a:r>
            <a:endParaRPr lang="ru-RU" sz="1200" dirty="0"/>
          </a:p>
          <a:p>
            <a:endParaRPr lang="ru-RU" sz="1200" dirty="0"/>
          </a:p>
        </p:txBody>
      </p:sp>
      <p:sp>
        <p:nvSpPr>
          <p:cNvPr id="36" name="TextBox 35"/>
          <p:cNvSpPr txBox="1"/>
          <p:nvPr/>
        </p:nvSpPr>
        <p:spPr>
          <a:xfrm>
            <a:off x="4283968" y="5879013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dirty="0"/>
              <a:t>Land plot </a:t>
            </a:r>
            <a:r>
              <a:rPr lang="nb-NO" sz="1200" dirty="0" smtClean="0"/>
              <a:t>№</a:t>
            </a:r>
            <a:r>
              <a:rPr lang="ru-RU" sz="1200" dirty="0" smtClean="0"/>
              <a:t>3</a:t>
            </a:r>
            <a:r>
              <a:rPr lang="nb-NO" sz="1200" dirty="0" smtClean="0"/>
              <a:t> </a:t>
            </a:r>
            <a:r>
              <a:rPr lang="nb-NO" sz="1200" dirty="0"/>
              <a:t>- </a:t>
            </a:r>
            <a:r>
              <a:rPr lang="ru-RU" sz="1200" dirty="0" smtClean="0"/>
              <a:t>6</a:t>
            </a:r>
            <a:r>
              <a:rPr lang="nb-NO" sz="1200" dirty="0" smtClean="0"/>
              <a:t>,</a:t>
            </a:r>
            <a:r>
              <a:rPr lang="ru-RU" sz="1200" dirty="0" smtClean="0"/>
              <a:t>27</a:t>
            </a:r>
            <a:r>
              <a:rPr lang="nb-NO" sz="1200" dirty="0" smtClean="0"/>
              <a:t> </a:t>
            </a:r>
            <a:r>
              <a:rPr lang="nb-NO" sz="1200" dirty="0"/>
              <a:t>hectares</a:t>
            </a:r>
            <a:endParaRPr lang="ru-RU" sz="1200" dirty="0"/>
          </a:p>
          <a:p>
            <a:endParaRPr lang="ru-RU" sz="1200" dirty="0"/>
          </a:p>
        </p:txBody>
      </p:sp>
      <p:sp>
        <p:nvSpPr>
          <p:cNvPr id="38" name="TextBox 37"/>
          <p:cNvSpPr txBox="1"/>
          <p:nvPr/>
        </p:nvSpPr>
        <p:spPr>
          <a:xfrm>
            <a:off x="240490" y="5188550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dirty="0"/>
              <a:t>Land plot </a:t>
            </a:r>
            <a:r>
              <a:rPr lang="nb-NO" sz="1200" dirty="0" smtClean="0"/>
              <a:t>№</a:t>
            </a:r>
            <a:r>
              <a:rPr lang="ru-RU" sz="1200" dirty="0" smtClean="0"/>
              <a:t>6</a:t>
            </a:r>
            <a:r>
              <a:rPr lang="nb-NO" sz="1200" dirty="0" smtClean="0"/>
              <a:t> </a:t>
            </a:r>
            <a:r>
              <a:rPr lang="nb-NO" sz="1200" dirty="0"/>
              <a:t>- </a:t>
            </a:r>
            <a:r>
              <a:rPr lang="nb-NO" sz="1200" dirty="0" smtClean="0"/>
              <a:t>8,</a:t>
            </a:r>
            <a:r>
              <a:rPr lang="ru-RU" sz="1200" dirty="0" smtClean="0"/>
              <a:t>6</a:t>
            </a:r>
            <a:r>
              <a:rPr lang="nb-NO" sz="1200" dirty="0" smtClean="0"/>
              <a:t> hectares</a:t>
            </a:r>
            <a:endParaRPr lang="ru-RU" sz="1200" dirty="0"/>
          </a:p>
        </p:txBody>
      </p:sp>
      <p:sp>
        <p:nvSpPr>
          <p:cNvPr id="40" name="TextBox 39"/>
          <p:cNvSpPr txBox="1"/>
          <p:nvPr/>
        </p:nvSpPr>
        <p:spPr>
          <a:xfrm>
            <a:off x="47185" y="4238719"/>
            <a:ext cx="11631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100" dirty="0"/>
              <a:t>Land plot </a:t>
            </a:r>
            <a:r>
              <a:rPr lang="nb-NO" sz="1100" dirty="0" smtClean="0"/>
              <a:t>№</a:t>
            </a:r>
            <a:r>
              <a:rPr lang="ru-RU" sz="1100" dirty="0" smtClean="0"/>
              <a:t>5</a:t>
            </a:r>
            <a:r>
              <a:rPr lang="nb-NO" sz="1100" dirty="0" smtClean="0"/>
              <a:t> </a:t>
            </a:r>
            <a:r>
              <a:rPr lang="nb-NO" sz="1100" dirty="0"/>
              <a:t>- </a:t>
            </a:r>
            <a:r>
              <a:rPr lang="ru-RU" sz="1100" dirty="0" smtClean="0"/>
              <a:t>42</a:t>
            </a:r>
            <a:r>
              <a:rPr lang="nb-NO" sz="1100" dirty="0" smtClean="0"/>
              <a:t>,</a:t>
            </a:r>
            <a:r>
              <a:rPr lang="ru-RU" sz="1100" dirty="0" smtClean="0"/>
              <a:t>4</a:t>
            </a:r>
            <a:r>
              <a:rPr lang="nb-NO" sz="1100" dirty="0" smtClean="0"/>
              <a:t> hectares</a:t>
            </a:r>
            <a:r>
              <a:rPr lang="ru-RU" sz="1100" dirty="0" smtClean="0"/>
              <a:t> (</a:t>
            </a:r>
            <a:r>
              <a:rPr lang="en-US" sz="1100" dirty="0"/>
              <a:t>may increase to 190 </a:t>
            </a:r>
            <a:r>
              <a:rPr lang="en-US" sz="1100" dirty="0" smtClean="0"/>
              <a:t>hectares</a:t>
            </a:r>
            <a:r>
              <a:rPr lang="ru-RU" sz="1100" dirty="0" smtClean="0"/>
              <a:t>)</a:t>
            </a:r>
            <a:endParaRPr lang="ru-RU" sz="1100" dirty="0"/>
          </a:p>
        </p:txBody>
      </p:sp>
      <p:sp>
        <p:nvSpPr>
          <p:cNvPr id="42" name="TextBox 41"/>
          <p:cNvSpPr txBox="1"/>
          <p:nvPr/>
        </p:nvSpPr>
        <p:spPr>
          <a:xfrm>
            <a:off x="352017" y="6407169"/>
            <a:ext cx="3724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654540" y="5651376"/>
            <a:ext cx="378590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Точки подключения к коммунальной инфраструктуре</a:t>
            </a:r>
            <a:endParaRPr lang="en-US" sz="1200" dirty="0" smtClean="0"/>
          </a:p>
          <a:p>
            <a:r>
              <a:rPr lang="en-US" sz="1200" dirty="0" smtClean="0"/>
              <a:t>Connection </a:t>
            </a:r>
            <a:r>
              <a:rPr lang="en-US" sz="1200" dirty="0"/>
              <a:t>points of energy </a:t>
            </a:r>
            <a:r>
              <a:rPr lang="en-US" sz="1200" dirty="0" smtClean="0"/>
              <a:t>resources</a:t>
            </a:r>
            <a:endParaRPr lang="ru-RU" sz="1200" dirty="0" smtClean="0"/>
          </a:p>
          <a:p>
            <a:r>
              <a:rPr lang="ru-RU" sz="1000" dirty="0" smtClean="0"/>
              <a:t>Газоснабжение (</a:t>
            </a:r>
            <a:r>
              <a:rPr lang="en-US" sz="1000" dirty="0" smtClean="0"/>
              <a:t>Gas supply</a:t>
            </a:r>
            <a:r>
              <a:rPr lang="ru-RU" sz="1000" dirty="0" smtClean="0"/>
              <a:t>)</a:t>
            </a:r>
            <a:r>
              <a:rPr lang="en-US" sz="1000" dirty="0" smtClean="0"/>
              <a:t> </a:t>
            </a:r>
            <a:r>
              <a:rPr lang="en-US" sz="1000" dirty="0"/>
              <a:t>- 72000 m3 per </a:t>
            </a:r>
            <a:r>
              <a:rPr lang="en-US" sz="1000" dirty="0" smtClean="0"/>
              <a:t>day(26,3mln</a:t>
            </a:r>
            <a:r>
              <a:rPr lang="en-US" sz="1000" dirty="0"/>
              <a:t>. </a:t>
            </a:r>
            <a:r>
              <a:rPr lang="ru-RU" sz="1000" dirty="0" smtClean="0"/>
              <a:t>м</a:t>
            </a:r>
            <a:r>
              <a:rPr lang="en-US" sz="1000" dirty="0" smtClean="0"/>
              <a:t>3 </a:t>
            </a:r>
            <a:r>
              <a:rPr lang="en-US" sz="1000" dirty="0"/>
              <a:t>per year); </a:t>
            </a:r>
            <a:endParaRPr lang="ru-RU" sz="1000" dirty="0" smtClean="0"/>
          </a:p>
          <a:p>
            <a:r>
              <a:rPr lang="ru-RU" sz="1000" dirty="0" smtClean="0"/>
              <a:t>Электроснабжение (</a:t>
            </a:r>
            <a:r>
              <a:rPr lang="en-US" sz="1000" dirty="0" smtClean="0"/>
              <a:t>Electricity supply</a:t>
            </a:r>
            <a:r>
              <a:rPr lang="ru-RU" sz="1000" dirty="0" smtClean="0"/>
              <a:t>)</a:t>
            </a:r>
            <a:r>
              <a:rPr lang="en-US" sz="1000" dirty="0" smtClean="0"/>
              <a:t> </a:t>
            </a:r>
            <a:r>
              <a:rPr lang="en-US" sz="1000" dirty="0"/>
              <a:t>- 10 MW / h; </a:t>
            </a:r>
            <a:endParaRPr lang="ru-RU" sz="1000" dirty="0" smtClean="0"/>
          </a:p>
          <a:p>
            <a:r>
              <a:rPr lang="ru-RU" sz="1000" dirty="0" smtClean="0"/>
              <a:t>Водоснабжение (</a:t>
            </a:r>
            <a:r>
              <a:rPr lang="en-US" sz="1000" dirty="0" smtClean="0"/>
              <a:t>Water supply</a:t>
            </a:r>
            <a:r>
              <a:rPr lang="ru-RU" sz="1000" dirty="0" smtClean="0"/>
              <a:t>)</a:t>
            </a:r>
            <a:r>
              <a:rPr lang="en-US" sz="1000" dirty="0" smtClean="0"/>
              <a:t> </a:t>
            </a:r>
            <a:r>
              <a:rPr lang="en-US" sz="1000" dirty="0"/>
              <a:t>- 10,000 m3 / day (3,7mln.m3 year)</a:t>
            </a:r>
            <a:endParaRPr lang="ru-RU" sz="1000" dirty="0"/>
          </a:p>
        </p:txBody>
      </p:sp>
      <p:sp>
        <p:nvSpPr>
          <p:cNvPr id="48" name="Правая фигурная скобка 47"/>
          <p:cNvSpPr/>
          <p:nvPr/>
        </p:nvSpPr>
        <p:spPr>
          <a:xfrm>
            <a:off x="618334" y="5667605"/>
            <a:ext cx="91309" cy="705272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568" y="5633313"/>
            <a:ext cx="290196" cy="773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7256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P1030978.JPG"/>
          <p:cNvPicPr>
            <a:picLocks noGrp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1" y="-10461"/>
            <a:ext cx="9143999" cy="936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4143404" cy="1071546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2000" dirty="0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АЛЕКСАНДРОВСКИЙ МУНИЦИПАЛЬНЫЙ РАЙОН</a:t>
            </a:r>
            <a:endParaRPr lang="ru-RU" sz="2000" dirty="0">
              <a:ln/>
              <a:solidFill>
                <a:schemeClr val="accent3"/>
              </a:solidFill>
              <a:effectLst/>
              <a:latin typeface="Arial Black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936000"/>
            <a:ext cx="9144000" cy="360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defRPr/>
            </a:pPr>
            <a:endParaRPr lang="ru-RU" sz="2000" b="1" dirty="0">
              <a:ln w="6350" cap="rnd">
                <a:solidFill>
                  <a:schemeClr val="bg1">
                    <a:lumMod val="75000"/>
                  </a:schemeClr>
                </a:solidFill>
              </a:ln>
              <a:solidFill>
                <a:srgbClr val="990033"/>
              </a:solidFill>
              <a:effectLst>
                <a:innerShdw blurRad="63500" dist="50800" dir="16200000">
                  <a:srgbClr val="FFC000">
                    <a:alpha val="50000"/>
                  </a:srgbClr>
                </a:innerShdw>
              </a:effectLst>
              <a:latin typeface="Bookman Old Style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928670"/>
            <a:ext cx="9144000" cy="62812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defRPr/>
            </a:pPr>
            <a:r>
              <a:rPr lang="ru-RU" sz="2000" b="1" dirty="0" smtClean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НАПРАВЛЕНИЯ ИНВЕСТИРОВАНИЯ </a:t>
            </a:r>
            <a:endParaRPr lang="en-US" sz="2000" b="1" dirty="0" smtClean="0">
              <a:ln w="6350" cap="rnd">
                <a:solidFill>
                  <a:schemeClr val="bg1">
                    <a:lumMod val="75000"/>
                  </a:schemeClr>
                </a:solidFill>
              </a:ln>
              <a:solidFill>
                <a:srgbClr val="990033"/>
              </a:solidFill>
              <a:effectLst>
                <a:innerShdw blurRad="63500" dist="50800" dir="16200000">
                  <a:srgbClr val="FFC000">
                    <a:alpha val="50000"/>
                  </a:srgbClr>
                </a:innerShdw>
              </a:effectLst>
              <a:latin typeface="Bookman Old Style" pitchFamily="18" charset="0"/>
              <a:ea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ru-RU" sz="2000" b="1" dirty="0" smtClean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en-US" sz="2000" b="1" dirty="0" smtClean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POTENTIAL INVESTMENT TYPES</a:t>
            </a:r>
            <a:r>
              <a:rPr lang="ru-RU" sz="2000" b="1" dirty="0" smtClean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) </a:t>
            </a:r>
            <a:endParaRPr lang="ru-RU" sz="2000" b="1" dirty="0">
              <a:ln w="6350" cap="rnd">
                <a:solidFill>
                  <a:schemeClr val="bg1">
                    <a:lumMod val="75000"/>
                  </a:schemeClr>
                </a:solidFill>
              </a:ln>
              <a:solidFill>
                <a:srgbClr val="990033"/>
              </a:solidFill>
              <a:effectLst>
                <a:innerShdw blurRad="63500" dist="50800" dir="16200000">
                  <a:srgbClr val="FFC000">
                    <a:alpha val="50000"/>
                  </a:srgbClr>
                </a:innerShdw>
              </a:effectLst>
              <a:latin typeface="Bookman Old Style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6901" y="13859"/>
            <a:ext cx="651724" cy="900000"/>
          </a:xfrm>
          <a:prstGeom prst="rect">
            <a:avLst/>
          </a:prstGeom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4349078" y="-41276"/>
            <a:ext cx="4143404" cy="1071546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err="1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Alexandrovsky</a:t>
            </a:r>
            <a:r>
              <a:rPr lang="en-US" sz="2000" dirty="0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 </a:t>
            </a:r>
            <a:r>
              <a:rPr lang="en-US" sz="2000" dirty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Municipal District</a:t>
            </a:r>
            <a:endParaRPr lang="ru-RU" sz="2000" dirty="0">
              <a:ln/>
              <a:solidFill>
                <a:schemeClr val="accent3"/>
              </a:solidFill>
              <a:effectLst/>
              <a:latin typeface="Arial Black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52017" y="6407169"/>
            <a:ext cx="3724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582341"/>
            <a:ext cx="864096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Tx/>
              <a:buAutoNum type="arabicPeriod"/>
            </a:pPr>
            <a:r>
              <a:rPr lang="ru-RU" dirty="0"/>
              <a:t>Глубокая переработка </a:t>
            </a:r>
            <a:r>
              <a:rPr lang="ru-RU" dirty="0" smtClean="0"/>
              <a:t>зерновых </a:t>
            </a:r>
            <a:r>
              <a:rPr lang="en-US" dirty="0" smtClean="0"/>
              <a:t>(Deep </a:t>
            </a:r>
            <a:r>
              <a:rPr lang="en-US" dirty="0"/>
              <a:t>processing of whole grain </a:t>
            </a:r>
            <a:r>
              <a:rPr lang="en-US" dirty="0" smtClean="0"/>
              <a:t>group</a:t>
            </a:r>
            <a:r>
              <a:rPr lang="en-US" dirty="0" smtClean="0"/>
              <a:t>)</a:t>
            </a:r>
            <a:endParaRPr lang="ru-RU" dirty="0" smtClean="0"/>
          </a:p>
          <a:p>
            <a:pPr marL="342900" indent="-342900">
              <a:buAutoNum type="arabicPeriod"/>
            </a:pPr>
            <a:r>
              <a:rPr lang="ru-RU" dirty="0" smtClean="0"/>
              <a:t>Переработка масличных культур (</a:t>
            </a:r>
            <a:r>
              <a:rPr lang="en-US" dirty="0" smtClean="0"/>
              <a:t>Oilseeds processing)</a:t>
            </a:r>
            <a:endParaRPr lang="ru-RU" dirty="0" smtClean="0"/>
          </a:p>
          <a:p>
            <a:pPr marL="342900" indent="-342900">
              <a:buAutoNum type="arabicPeriod"/>
            </a:pPr>
            <a:r>
              <a:rPr lang="ru-RU" dirty="0" smtClean="0"/>
              <a:t>Строительство </a:t>
            </a:r>
            <a:r>
              <a:rPr lang="ru-RU" dirty="0"/>
              <a:t>семенного </a:t>
            </a:r>
            <a:r>
              <a:rPr lang="ru-RU" dirty="0" smtClean="0"/>
              <a:t>завода</a:t>
            </a:r>
            <a:r>
              <a:rPr lang="en-US" dirty="0" smtClean="0"/>
              <a:t> (Construction </a:t>
            </a:r>
            <a:r>
              <a:rPr lang="en-US" dirty="0"/>
              <a:t>of a seed </a:t>
            </a:r>
            <a:r>
              <a:rPr lang="en-US" dirty="0" smtClean="0"/>
              <a:t>plant)</a:t>
            </a:r>
          </a:p>
          <a:p>
            <a:pPr marL="342900" indent="-342900">
              <a:buAutoNum type="arabicPeriod"/>
            </a:pPr>
            <a:r>
              <a:rPr lang="ru-RU" dirty="0"/>
              <a:t>Овощеводство закрытого и открытого </a:t>
            </a:r>
            <a:r>
              <a:rPr lang="ru-RU" dirty="0" smtClean="0"/>
              <a:t>грунта</a:t>
            </a:r>
            <a:r>
              <a:rPr lang="en-US" dirty="0" smtClean="0"/>
              <a:t> (Production </a:t>
            </a:r>
            <a:r>
              <a:rPr lang="en-US" dirty="0"/>
              <a:t>of vegetables of the closed and open </a:t>
            </a:r>
            <a:r>
              <a:rPr lang="en-US" dirty="0" smtClean="0"/>
              <a:t>soil)</a:t>
            </a:r>
          </a:p>
          <a:p>
            <a:pPr marL="342900" indent="-342900">
              <a:buAutoNum type="arabicPeriod"/>
            </a:pPr>
            <a:r>
              <a:rPr lang="ru-RU" dirty="0"/>
              <a:t>Переработка и консервирование плодоовощной </a:t>
            </a:r>
            <a:r>
              <a:rPr lang="ru-RU" dirty="0" smtClean="0"/>
              <a:t>продукции</a:t>
            </a:r>
            <a:r>
              <a:rPr lang="en-US" dirty="0" smtClean="0"/>
              <a:t> (Processing </a:t>
            </a:r>
            <a:r>
              <a:rPr lang="en-US" dirty="0"/>
              <a:t>and preserving of fruit and </a:t>
            </a:r>
            <a:r>
              <a:rPr lang="en-US" dirty="0" smtClean="0"/>
              <a:t>vegetables)</a:t>
            </a:r>
          </a:p>
          <a:p>
            <a:pPr marL="342900" indent="-342900">
              <a:buAutoNum type="arabicPeriod"/>
            </a:pPr>
            <a:r>
              <a:rPr lang="ru-RU" dirty="0"/>
              <a:t>Садоводство интенсивного </a:t>
            </a:r>
            <a:r>
              <a:rPr lang="ru-RU" dirty="0" smtClean="0"/>
              <a:t>типа</a:t>
            </a:r>
            <a:r>
              <a:rPr lang="en-US" dirty="0" smtClean="0"/>
              <a:t> (Gardening </a:t>
            </a:r>
            <a:r>
              <a:rPr lang="en-US" dirty="0"/>
              <a:t>intensive </a:t>
            </a:r>
            <a:r>
              <a:rPr lang="en-US" dirty="0" smtClean="0"/>
              <a:t>type)</a:t>
            </a:r>
          </a:p>
          <a:p>
            <a:pPr marL="342900" indent="-342900">
              <a:buAutoNum type="arabicPeriod"/>
            </a:pPr>
            <a:r>
              <a:rPr lang="ru-RU" dirty="0"/>
              <a:t>Молочное и мясное </a:t>
            </a:r>
            <a:r>
              <a:rPr lang="ru-RU" dirty="0" smtClean="0"/>
              <a:t>скотоводство</a:t>
            </a:r>
            <a:r>
              <a:rPr lang="en-US" dirty="0" smtClean="0"/>
              <a:t> (Dairy </a:t>
            </a:r>
            <a:r>
              <a:rPr lang="en-US" dirty="0"/>
              <a:t>and beef </a:t>
            </a:r>
            <a:r>
              <a:rPr lang="en-US" dirty="0" smtClean="0"/>
              <a:t>cattle)</a:t>
            </a:r>
          </a:p>
          <a:p>
            <a:pPr marL="342900" indent="-342900">
              <a:buAutoNum type="arabicPeriod"/>
            </a:pPr>
            <a:r>
              <a:rPr lang="ru-RU" dirty="0"/>
              <a:t>Производство мяса птицы, </a:t>
            </a:r>
            <a:r>
              <a:rPr lang="ru-RU" dirty="0" smtClean="0"/>
              <a:t>свинины</a:t>
            </a:r>
            <a:r>
              <a:rPr lang="en-US" dirty="0" smtClean="0"/>
              <a:t> (Production </a:t>
            </a:r>
            <a:r>
              <a:rPr lang="en-US" dirty="0"/>
              <a:t>of poultry, </a:t>
            </a:r>
            <a:r>
              <a:rPr lang="en-US" dirty="0" smtClean="0"/>
              <a:t>pork)</a:t>
            </a:r>
          </a:p>
          <a:p>
            <a:pPr marL="342900" indent="-342900">
              <a:buAutoNum type="arabicPeriod"/>
            </a:pPr>
            <a:r>
              <a:rPr lang="ru-RU" dirty="0"/>
              <a:t>Существующие на территории района запасы кирпично-черепичных глин создают сырьевую базу для производства </a:t>
            </a:r>
            <a:r>
              <a:rPr lang="ru-RU" dirty="0" smtClean="0"/>
              <a:t>кирпича</a:t>
            </a:r>
            <a:r>
              <a:rPr lang="en-US" dirty="0" smtClean="0"/>
              <a:t> (Existing </a:t>
            </a:r>
            <a:r>
              <a:rPr lang="en-US" dirty="0"/>
              <a:t>reserves in the district of clay brick and tile create raw materials for the production of </a:t>
            </a:r>
            <a:r>
              <a:rPr lang="en-US" dirty="0" smtClean="0"/>
              <a:t>bricks)</a:t>
            </a:r>
          </a:p>
          <a:p>
            <a:pPr marL="342900" indent="-342900">
              <a:buAutoNum type="arabicPeriod"/>
            </a:pPr>
            <a:r>
              <a:rPr lang="ru-RU" dirty="0"/>
              <a:t>Реализация логистических проектов, а именно создание комплексного логистического центра не только в сфере переработки, но и в </a:t>
            </a:r>
            <a:r>
              <a:rPr lang="ru-RU" dirty="0" smtClean="0"/>
              <a:t>промышленности</a:t>
            </a:r>
            <a:r>
              <a:rPr lang="en-US" dirty="0" smtClean="0"/>
              <a:t> (The </a:t>
            </a:r>
            <a:r>
              <a:rPr lang="en-US" dirty="0"/>
              <a:t>implementation of logistics projects, namely the creation of an integrated logistics center not only in the sphere of processing, but also in </a:t>
            </a:r>
            <a:r>
              <a:rPr lang="en-US" dirty="0" smtClean="0"/>
              <a:t>industry).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61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P1030978.JPG"/>
          <p:cNvPicPr>
            <a:picLocks noGrp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3999" cy="936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4143404" cy="1071546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2000" dirty="0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АЛЕКСАНДРОВСКИЙ МУНИЦИПАЛЬНЫЙ РАЙОН</a:t>
            </a:r>
            <a:endParaRPr lang="ru-RU" sz="2000" dirty="0">
              <a:ln/>
              <a:solidFill>
                <a:schemeClr val="accent3"/>
              </a:solidFill>
              <a:effectLst/>
              <a:latin typeface="Arial Black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936000"/>
            <a:ext cx="9144000" cy="360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defRPr/>
            </a:pPr>
            <a:endParaRPr lang="ru-RU" sz="2000" b="1" dirty="0">
              <a:ln w="6350" cap="rnd">
                <a:solidFill>
                  <a:schemeClr val="bg1">
                    <a:lumMod val="75000"/>
                  </a:schemeClr>
                </a:solidFill>
              </a:ln>
              <a:solidFill>
                <a:srgbClr val="990033"/>
              </a:solidFill>
              <a:effectLst>
                <a:innerShdw blurRad="63500" dist="50800" dir="16200000">
                  <a:srgbClr val="FFC000">
                    <a:alpha val="50000"/>
                  </a:srgbClr>
                </a:innerShdw>
              </a:effectLst>
              <a:latin typeface="Bookman Old Style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928670"/>
            <a:ext cx="9144000" cy="55611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defRPr/>
            </a:pPr>
            <a:r>
              <a:rPr lang="ru-RU" sz="2000" b="1" dirty="0" smtClean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Площадь и население района </a:t>
            </a:r>
            <a:endParaRPr lang="en-US" sz="2000" b="1" dirty="0" smtClean="0">
              <a:ln w="6350" cap="rnd">
                <a:solidFill>
                  <a:schemeClr val="bg1">
                    <a:lumMod val="75000"/>
                  </a:schemeClr>
                </a:solidFill>
              </a:ln>
              <a:solidFill>
                <a:srgbClr val="990033"/>
              </a:solidFill>
              <a:effectLst>
                <a:innerShdw blurRad="63500" dist="50800" dir="16200000">
                  <a:srgbClr val="FFC000">
                    <a:alpha val="50000"/>
                  </a:srgbClr>
                </a:innerShdw>
              </a:effectLst>
              <a:latin typeface="Bookman Old Style" pitchFamily="18" charset="0"/>
              <a:ea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ru-RU" sz="2000" b="1" dirty="0" smtClean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en-US" sz="2000" b="1" dirty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Area and population)</a:t>
            </a:r>
            <a:endParaRPr lang="ru-RU" sz="2000" b="1" dirty="0">
              <a:ln w="6350" cap="rnd">
                <a:solidFill>
                  <a:schemeClr val="bg1">
                    <a:lumMod val="75000"/>
                  </a:schemeClr>
                </a:solidFill>
              </a:ln>
              <a:solidFill>
                <a:srgbClr val="990033"/>
              </a:solidFill>
              <a:effectLst>
                <a:innerShdw blurRad="63500" dist="50800" dir="16200000">
                  <a:srgbClr val="FFC000">
                    <a:alpha val="50000"/>
                  </a:srgbClr>
                </a:innerShdw>
              </a:effectLst>
              <a:latin typeface="Bookman Old Style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6901" y="13859"/>
            <a:ext cx="651724" cy="900000"/>
          </a:xfrm>
          <a:prstGeom prst="rect">
            <a:avLst/>
          </a:prstGeom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4355976" y="-41276"/>
            <a:ext cx="4143404" cy="1071546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err="1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Alexandrovsky</a:t>
            </a:r>
            <a:r>
              <a:rPr lang="en-US" sz="2000" dirty="0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 </a:t>
            </a:r>
            <a:r>
              <a:rPr lang="en-US" sz="2000" dirty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Municipal District</a:t>
            </a:r>
            <a:endParaRPr lang="ru-RU" sz="2000" dirty="0">
              <a:ln/>
              <a:solidFill>
                <a:schemeClr val="accent3"/>
              </a:solidFill>
              <a:effectLst/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400" y="1772816"/>
            <a:ext cx="881911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2400" dirty="0"/>
              <a:t>П</a:t>
            </a:r>
            <a:r>
              <a:rPr lang="ru-RU" sz="2400" dirty="0" smtClean="0"/>
              <a:t>лощадь </a:t>
            </a:r>
            <a:r>
              <a:rPr lang="ru-RU" sz="2400" dirty="0"/>
              <a:t>Александровского муниципального района 201,4 тыс. гектаров</a:t>
            </a:r>
            <a:endParaRPr lang="en-US" sz="2400" dirty="0" smtClean="0"/>
          </a:p>
          <a:p>
            <a:r>
              <a:rPr lang="ru-RU" sz="2400" dirty="0" smtClean="0">
                <a:solidFill>
                  <a:srgbClr val="FF0000"/>
                </a:solidFill>
              </a:rPr>
              <a:t>	</a:t>
            </a:r>
            <a:r>
              <a:rPr lang="en-US" sz="2400" dirty="0" smtClean="0">
                <a:solidFill>
                  <a:srgbClr val="C00000"/>
                </a:solidFill>
              </a:rPr>
              <a:t>The area </a:t>
            </a:r>
            <a:r>
              <a:rPr lang="en-US" sz="2400" dirty="0">
                <a:solidFill>
                  <a:srgbClr val="C00000"/>
                </a:solidFill>
              </a:rPr>
              <a:t>of </a:t>
            </a:r>
            <a:r>
              <a:rPr lang="en-US" sz="2400" dirty="0" err="1" smtClean="0">
                <a:solidFill>
                  <a:srgbClr val="C00000"/>
                </a:solidFill>
              </a:rPr>
              <a:t>Alexandrovsky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>
                <a:solidFill>
                  <a:srgbClr val="C00000"/>
                </a:solidFill>
              </a:rPr>
              <a:t>municipal </a:t>
            </a:r>
            <a:r>
              <a:rPr lang="en-US" sz="2400" dirty="0" smtClean="0">
                <a:solidFill>
                  <a:srgbClr val="C00000"/>
                </a:solidFill>
              </a:rPr>
              <a:t>district is </a:t>
            </a:r>
            <a:r>
              <a:rPr lang="en-US" sz="2400" dirty="0">
                <a:solidFill>
                  <a:srgbClr val="C00000"/>
                </a:solidFill>
              </a:rPr>
              <a:t>201.4 </a:t>
            </a:r>
            <a:r>
              <a:rPr lang="en-US" sz="2400" dirty="0" smtClean="0">
                <a:solidFill>
                  <a:srgbClr val="C00000"/>
                </a:solidFill>
              </a:rPr>
              <a:t>							thousand hectares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3575238"/>
            <a:ext cx="814838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2400" dirty="0" smtClean="0"/>
              <a:t>Площадь сельскохозяйственных угодий 175,5 тыс. га</a:t>
            </a:r>
            <a:endParaRPr lang="en-US" sz="2400" dirty="0" smtClean="0"/>
          </a:p>
          <a:p>
            <a:r>
              <a:rPr lang="ru-RU" sz="2400" dirty="0" smtClean="0"/>
              <a:t>		</a:t>
            </a:r>
            <a:r>
              <a:rPr lang="en-US" sz="2400" dirty="0"/>
              <a:t> </a:t>
            </a:r>
            <a:r>
              <a:rPr lang="en-US" sz="2400" dirty="0" smtClean="0"/>
              <a:t> </a:t>
            </a:r>
            <a:r>
              <a:rPr lang="en-US" sz="2400" dirty="0" smtClean="0">
                <a:solidFill>
                  <a:srgbClr val="C00000"/>
                </a:solidFill>
              </a:rPr>
              <a:t>Agricultural </a:t>
            </a:r>
            <a:r>
              <a:rPr lang="en-US" sz="2400" dirty="0">
                <a:solidFill>
                  <a:srgbClr val="C00000"/>
                </a:solidFill>
              </a:rPr>
              <a:t>area </a:t>
            </a:r>
            <a:r>
              <a:rPr lang="en-US" sz="2400" dirty="0" smtClean="0">
                <a:solidFill>
                  <a:srgbClr val="C00000"/>
                </a:solidFill>
              </a:rPr>
              <a:t>is 175.5 </a:t>
            </a:r>
            <a:r>
              <a:rPr lang="en-US" sz="2400" dirty="0">
                <a:solidFill>
                  <a:srgbClr val="C00000"/>
                </a:solidFill>
              </a:rPr>
              <a:t>thousand hectares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31628" y="5085184"/>
            <a:ext cx="734112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2400" dirty="0"/>
              <a:t>Численность населения 48685 </a:t>
            </a:r>
            <a:r>
              <a:rPr lang="ru-RU" sz="2400" dirty="0" smtClean="0"/>
              <a:t>чел.</a:t>
            </a:r>
          </a:p>
          <a:p>
            <a:r>
              <a:rPr lang="en-US" sz="2400" dirty="0" smtClean="0"/>
              <a:t>		</a:t>
            </a:r>
            <a:r>
              <a:rPr lang="ru-RU" sz="2400" dirty="0" smtClean="0"/>
              <a:t>	</a:t>
            </a:r>
            <a:r>
              <a:rPr lang="en-US" sz="2400" dirty="0" smtClean="0"/>
              <a:t>  </a:t>
            </a:r>
            <a:r>
              <a:rPr lang="en-US" sz="2400" dirty="0" smtClean="0">
                <a:solidFill>
                  <a:srgbClr val="C00000"/>
                </a:solidFill>
              </a:rPr>
              <a:t>The district`s population is 					        48685 </a:t>
            </a:r>
            <a:r>
              <a:rPr lang="en-US" sz="2400" dirty="0">
                <a:solidFill>
                  <a:srgbClr val="C00000"/>
                </a:solidFill>
              </a:rPr>
              <a:t>people</a:t>
            </a:r>
            <a:endParaRPr lang="ru-RU" sz="2400" dirty="0" smtClean="0">
              <a:solidFill>
                <a:srgbClr val="C00000"/>
              </a:solidFill>
            </a:endParaRP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593323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P1030978.JPG"/>
          <p:cNvPicPr>
            <a:picLocks noGrp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-38866"/>
            <a:ext cx="9143999" cy="936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143404" cy="1071546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2000" dirty="0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АЛЕКСАНДРОВСКИЙ МУНИЦИПАЛЬНЫЙ РАЙОН</a:t>
            </a:r>
            <a:endParaRPr lang="ru-RU" sz="2000" dirty="0">
              <a:ln/>
              <a:solidFill>
                <a:schemeClr val="accent3"/>
              </a:solidFill>
              <a:effectLst/>
              <a:latin typeface="Arial Black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936000"/>
            <a:ext cx="9144000" cy="360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defRPr/>
            </a:pPr>
            <a:endParaRPr lang="ru-RU" sz="2000" b="1" dirty="0">
              <a:ln w="6350" cap="rnd">
                <a:solidFill>
                  <a:schemeClr val="bg1">
                    <a:lumMod val="75000"/>
                  </a:schemeClr>
                </a:solidFill>
              </a:ln>
              <a:solidFill>
                <a:srgbClr val="990033"/>
              </a:solidFill>
              <a:effectLst>
                <a:innerShdw blurRad="63500" dist="50800" dir="16200000">
                  <a:srgbClr val="FFC000">
                    <a:alpha val="50000"/>
                  </a:srgbClr>
                </a:innerShdw>
              </a:effectLst>
              <a:latin typeface="Bookman Old Style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928670"/>
            <a:ext cx="9144000" cy="360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defRPr/>
            </a:pPr>
            <a:r>
              <a:rPr lang="ru-RU" sz="2000" b="1" dirty="0" smtClean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ТРУДОВЫЕ РЕСУРСЫ</a:t>
            </a:r>
            <a:r>
              <a:rPr lang="en-US" sz="2000" b="1" dirty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(LABOR </a:t>
            </a:r>
            <a:r>
              <a:rPr lang="en-US" sz="2000" b="1" dirty="0" smtClean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RESOURSES)</a:t>
            </a:r>
            <a:endParaRPr lang="ru-RU" sz="2000" b="1" dirty="0">
              <a:ln w="6350" cap="rnd">
                <a:solidFill>
                  <a:schemeClr val="bg1">
                    <a:lumMod val="75000"/>
                  </a:schemeClr>
                </a:solidFill>
              </a:ln>
              <a:solidFill>
                <a:srgbClr val="990033"/>
              </a:solidFill>
              <a:effectLst>
                <a:innerShdw blurRad="63500" dist="50800" dir="16200000">
                  <a:srgbClr val="FFC000">
                    <a:alpha val="50000"/>
                  </a:srgbClr>
                </a:innerShdw>
              </a:effectLst>
              <a:latin typeface="Bookman Old Style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9131" y="21137"/>
            <a:ext cx="651724" cy="900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61764" y="1303146"/>
            <a:ext cx="8820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Структура занятости (</a:t>
            </a:r>
            <a:r>
              <a:rPr lang="en-US" b="1" dirty="0"/>
              <a:t>the structure of </a:t>
            </a:r>
            <a:r>
              <a:rPr lang="en-US" b="1" dirty="0" smtClean="0"/>
              <a:t>employment</a:t>
            </a:r>
            <a:r>
              <a:rPr lang="ru-RU" b="1" dirty="0" smtClean="0"/>
              <a:t>)</a:t>
            </a:r>
            <a:endParaRPr lang="ru-RU" dirty="0"/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4355976" y="-41276"/>
            <a:ext cx="4143404" cy="1071546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err="1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Alexandrovsky</a:t>
            </a:r>
            <a:r>
              <a:rPr lang="en-US" sz="2000" dirty="0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 </a:t>
            </a:r>
            <a:r>
              <a:rPr lang="en-US" sz="2000" dirty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Municipal District</a:t>
            </a:r>
            <a:endParaRPr lang="ru-RU" sz="2000" dirty="0">
              <a:ln/>
              <a:solidFill>
                <a:schemeClr val="accent3"/>
              </a:solidFill>
              <a:effectLst/>
              <a:latin typeface="Arial Black" pitchFamily="34" charset="0"/>
            </a:endParaRPr>
          </a:p>
        </p:txBody>
      </p:sp>
      <p:graphicFrame>
        <p:nvGraphicFramePr>
          <p:cNvPr id="19" name="Диаграмма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37620142"/>
              </p:ext>
            </p:extLst>
          </p:nvPr>
        </p:nvGraphicFramePr>
        <p:xfrm>
          <a:off x="161764" y="1772816"/>
          <a:ext cx="8820472" cy="45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539551" y="5805264"/>
            <a:ext cx="814544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Численность экономически активного населения </a:t>
            </a:r>
            <a:r>
              <a:rPr lang="ru-RU" sz="1600" b="1" dirty="0" smtClean="0"/>
              <a:t>района (</a:t>
            </a:r>
            <a:r>
              <a:rPr lang="en-US" sz="1600" b="1" dirty="0"/>
              <a:t>the total number of labor force in the district)</a:t>
            </a:r>
            <a:r>
              <a:rPr lang="ru-RU" sz="1600" b="1" dirty="0"/>
              <a:t> - 21600 человек.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701026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0"/>
            <a:ext cx="9144000" cy="6096000"/>
          </a:xfrm>
          <a:prstGeom prst="rect">
            <a:avLst/>
          </a:prstGeom>
        </p:spPr>
      </p:pic>
      <p:pic>
        <p:nvPicPr>
          <p:cNvPr id="7" name="Содержимое 6" descr="P1030978.JPG"/>
          <p:cNvPicPr>
            <a:picLocks noGrp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1" y="-22141"/>
            <a:ext cx="9143999" cy="936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4143404" cy="1071546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2000" dirty="0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АЛЕКСАНДРОВСКИЙ МУНИЦИПАЛЬНЫЙ РАЙОН</a:t>
            </a:r>
            <a:endParaRPr lang="ru-RU" sz="2000" dirty="0">
              <a:ln/>
              <a:solidFill>
                <a:schemeClr val="accent3"/>
              </a:solidFill>
              <a:effectLst/>
              <a:latin typeface="Arial Black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936000"/>
            <a:ext cx="9144000" cy="360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defRPr/>
            </a:pPr>
            <a:endParaRPr lang="ru-RU" sz="2000" b="1" dirty="0">
              <a:ln w="6350" cap="rnd">
                <a:solidFill>
                  <a:schemeClr val="bg1">
                    <a:lumMod val="75000"/>
                  </a:schemeClr>
                </a:solidFill>
              </a:ln>
              <a:solidFill>
                <a:srgbClr val="990033"/>
              </a:solidFill>
              <a:effectLst>
                <a:innerShdw blurRad="63500" dist="50800" dir="16200000">
                  <a:srgbClr val="FFC000">
                    <a:alpha val="50000"/>
                  </a:srgbClr>
                </a:innerShdw>
              </a:effectLst>
              <a:latin typeface="Bookman Old Style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928670"/>
            <a:ext cx="9144000" cy="360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defRPr/>
            </a:pPr>
            <a:r>
              <a:rPr lang="ru-RU" sz="2000" b="1" dirty="0" smtClean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СЕЛЬСКОЕ ХОЗЯЙСТВО </a:t>
            </a:r>
            <a:r>
              <a:rPr lang="en-US" sz="2000" b="1" dirty="0" smtClean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(AGRICULTURE)</a:t>
            </a:r>
            <a:endParaRPr lang="ru-RU" sz="2000" b="1" dirty="0">
              <a:ln w="6350" cap="rnd">
                <a:solidFill>
                  <a:schemeClr val="bg1">
                    <a:lumMod val="75000"/>
                  </a:schemeClr>
                </a:solidFill>
              </a:ln>
              <a:solidFill>
                <a:srgbClr val="990033"/>
              </a:solidFill>
              <a:effectLst>
                <a:innerShdw blurRad="63500" dist="50800" dir="16200000">
                  <a:srgbClr val="FFC000">
                    <a:alpha val="50000"/>
                  </a:srgbClr>
                </a:innerShdw>
              </a:effectLst>
              <a:latin typeface="Bookman Old Style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-6962" y="132227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Почвенно-климатические условия в Александровском муниципальном районе </a:t>
            </a:r>
          </a:p>
          <a:p>
            <a:pPr algn="ctr"/>
            <a:r>
              <a:rPr lang="en-US" sz="2000" dirty="0" smtClean="0"/>
              <a:t>Soil </a:t>
            </a:r>
            <a:r>
              <a:rPr lang="en-US" sz="2000" dirty="0"/>
              <a:t>and climate conditions in the </a:t>
            </a:r>
            <a:r>
              <a:rPr lang="en-US" sz="2000" dirty="0" err="1"/>
              <a:t>Alexandrovsky</a:t>
            </a:r>
            <a:r>
              <a:rPr lang="en-US" sz="2000" dirty="0"/>
              <a:t> Municipal District</a:t>
            </a:r>
            <a:endParaRPr lang="ru-RU" sz="2000" dirty="0" smtClean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6901" y="13859"/>
            <a:ext cx="651724" cy="900000"/>
          </a:xfrm>
          <a:prstGeom prst="rect">
            <a:avLst/>
          </a:prstGeom>
        </p:spPr>
      </p:pic>
      <p:sp>
        <p:nvSpPr>
          <p:cNvPr id="17" name="Заголовок 1"/>
          <p:cNvSpPr txBox="1">
            <a:spLocks/>
          </p:cNvSpPr>
          <p:nvPr/>
        </p:nvSpPr>
        <p:spPr>
          <a:xfrm>
            <a:off x="4355976" y="-41276"/>
            <a:ext cx="4143404" cy="1071546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err="1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Alexandrovsky</a:t>
            </a:r>
            <a:r>
              <a:rPr lang="en-US" sz="2000" dirty="0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 </a:t>
            </a:r>
            <a:r>
              <a:rPr lang="en-US" sz="2000" dirty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Municipal District</a:t>
            </a:r>
            <a:endParaRPr lang="ru-RU" sz="2000" dirty="0">
              <a:ln/>
              <a:solidFill>
                <a:schemeClr val="accent3"/>
              </a:solidFill>
              <a:effectLst/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276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819" y="787899"/>
            <a:ext cx="9144000" cy="6096000"/>
          </a:xfrm>
          <a:prstGeom prst="rect">
            <a:avLst/>
          </a:prstGeom>
        </p:spPr>
      </p:pic>
      <p:pic>
        <p:nvPicPr>
          <p:cNvPr id="7" name="Содержимое 6" descr="P1030978.JPG"/>
          <p:cNvPicPr>
            <a:picLocks noGrp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-57899" y="-14364"/>
            <a:ext cx="9143999" cy="936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4143404" cy="1071546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2000" dirty="0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АЛЕКСАНДРОВСКИЙ МУНИЦИПАЛЬНЫЙ РАЙОН</a:t>
            </a:r>
            <a:endParaRPr lang="ru-RU" sz="2000" dirty="0">
              <a:ln/>
              <a:solidFill>
                <a:schemeClr val="accent3"/>
              </a:solidFill>
              <a:effectLst/>
              <a:latin typeface="Arial Black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936000"/>
            <a:ext cx="9144000" cy="360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defRPr/>
            </a:pPr>
            <a:endParaRPr lang="ru-RU" sz="2000" b="1" dirty="0">
              <a:ln w="6350" cap="rnd">
                <a:solidFill>
                  <a:schemeClr val="bg1">
                    <a:lumMod val="75000"/>
                  </a:schemeClr>
                </a:solidFill>
              </a:ln>
              <a:solidFill>
                <a:srgbClr val="990033"/>
              </a:solidFill>
              <a:effectLst>
                <a:innerShdw blurRad="63500" dist="50800" dir="16200000">
                  <a:srgbClr val="FFC000">
                    <a:alpha val="50000"/>
                  </a:srgbClr>
                </a:innerShdw>
              </a:effectLst>
              <a:latin typeface="Bookman Old Style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928670"/>
            <a:ext cx="9144000" cy="360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defRPr/>
            </a:pPr>
            <a:r>
              <a:rPr lang="ru-RU" sz="2000" b="1" dirty="0" smtClean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СЕЛЬСКОЕ ХОЗЯЙСТВО </a:t>
            </a:r>
            <a:r>
              <a:rPr lang="en-US" sz="2000" b="1" dirty="0" smtClean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(AGRICULTURE)</a:t>
            </a:r>
            <a:endParaRPr lang="ru-RU" sz="2000" b="1" dirty="0">
              <a:ln w="6350" cap="rnd">
                <a:solidFill>
                  <a:schemeClr val="bg1">
                    <a:lumMod val="75000"/>
                  </a:schemeClr>
                </a:solidFill>
              </a:ln>
              <a:solidFill>
                <a:srgbClr val="990033"/>
              </a:solidFill>
              <a:effectLst>
                <a:innerShdw blurRad="63500" dist="50800" dir="16200000">
                  <a:srgbClr val="FFC000">
                    <a:alpha val="50000"/>
                  </a:srgbClr>
                </a:innerShdw>
              </a:effectLst>
              <a:latin typeface="Bookman Old Style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-6962" y="132227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Почвенно-климатические условия в Александровском муниципальном районе </a:t>
            </a:r>
          </a:p>
          <a:p>
            <a:pPr algn="ctr"/>
            <a:r>
              <a:rPr lang="en-US" sz="2000" dirty="0" smtClean="0"/>
              <a:t>Soil </a:t>
            </a:r>
            <a:r>
              <a:rPr lang="en-US" sz="2000" dirty="0"/>
              <a:t>and climate conditions in the </a:t>
            </a:r>
            <a:r>
              <a:rPr lang="en-US" sz="2000" dirty="0" err="1"/>
              <a:t>Alexandrovsky</a:t>
            </a:r>
            <a:r>
              <a:rPr lang="en-US" sz="2000" dirty="0"/>
              <a:t> Municipal District</a:t>
            </a:r>
            <a:endParaRPr lang="ru-RU" sz="2000" dirty="0" smtClean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6901" y="13859"/>
            <a:ext cx="651724" cy="900000"/>
          </a:xfrm>
          <a:prstGeom prst="rect">
            <a:avLst/>
          </a:prstGeom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4355976" y="-41276"/>
            <a:ext cx="4143404" cy="1071546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err="1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Alexandrovsky</a:t>
            </a:r>
            <a:r>
              <a:rPr lang="en-US" sz="2000" dirty="0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 </a:t>
            </a:r>
            <a:r>
              <a:rPr lang="en-US" sz="2000" dirty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Municipal District</a:t>
            </a:r>
            <a:endParaRPr lang="ru-RU" sz="2000" dirty="0">
              <a:ln/>
              <a:solidFill>
                <a:schemeClr val="accent3"/>
              </a:solidFill>
              <a:effectLst/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5107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/>
          <p:nvPr/>
        </p:nvPicPr>
        <p:blipFill>
          <a:blip r:embed="rId2"/>
          <a:stretch>
            <a:fillRect/>
          </a:stretch>
        </p:blipFill>
        <p:spPr>
          <a:xfrm>
            <a:off x="-1673761" y="1322270"/>
            <a:ext cx="12491521" cy="7612383"/>
          </a:xfrm>
          <a:prstGeom prst="rect">
            <a:avLst/>
          </a:prstGeom>
        </p:spPr>
      </p:pic>
      <p:pic>
        <p:nvPicPr>
          <p:cNvPr id="7" name="Содержимое 6" descr="P1030978.JPG"/>
          <p:cNvPicPr>
            <a:picLocks noGrp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1" y="-22141"/>
            <a:ext cx="9143999" cy="936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4143404" cy="1071546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2000" dirty="0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АЛЕКСАНДРОВСКИЙ МУНИЦИПАЛЬНЫЙ РАЙОН</a:t>
            </a:r>
            <a:endParaRPr lang="ru-RU" sz="2000" dirty="0">
              <a:ln/>
              <a:solidFill>
                <a:schemeClr val="accent3"/>
              </a:solidFill>
              <a:effectLst/>
              <a:latin typeface="Arial Black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936000"/>
            <a:ext cx="9144000" cy="360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defRPr/>
            </a:pPr>
            <a:endParaRPr lang="ru-RU" sz="2000" b="1" dirty="0">
              <a:ln w="6350" cap="rnd">
                <a:solidFill>
                  <a:schemeClr val="bg1">
                    <a:lumMod val="75000"/>
                  </a:schemeClr>
                </a:solidFill>
              </a:ln>
              <a:solidFill>
                <a:srgbClr val="990033"/>
              </a:solidFill>
              <a:effectLst>
                <a:innerShdw blurRad="63500" dist="50800" dir="16200000">
                  <a:srgbClr val="FFC000">
                    <a:alpha val="50000"/>
                  </a:srgbClr>
                </a:innerShdw>
              </a:effectLst>
              <a:latin typeface="Bookman Old Style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928670"/>
            <a:ext cx="9144000" cy="360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defRPr/>
            </a:pPr>
            <a:r>
              <a:rPr lang="ru-RU" sz="2000" b="1" dirty="0" smtClean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СЕЛЬСКОЕ ХОЗЯЙСТВО </a:t>
            </a:r>
            <a:r>
              <a:rPr lang="en-US" sz="2000" b="1" dirty="0" smtClean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(AGRICULTURE)</a:t>
            </a:r>
            <a:endParaRPr lang="ru-RU" sz="2000" b="1" dirty="0">
              <a:ln w="6350" cap="rnd">
                <a:solidFill>
                  <a:schemeClr val="bg1">
                    <a:lumMod val="75000"/>
                  </a:schemeClr>
                </a:solidFill>
              </a:ln>
              <a:solidFill>
                <a:srgbClr val="990033"/>
              </a:solidFill>
              <a:effectLst>
                <a:innerShdw blurRad="63500" dist="50800" dir="16200000">
                  <a:srgbClr val="FFC000">
                    <a:alpha val="50000"/>
                  </a:srgbClr>
                </a:innerShdw>
              </a:effectLst>
              <a:latin typeface="Bookman Old Style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-6962" y="132227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Почвенно-климатические условия в Александровском муниципальном районе </a:t>
            </a:r>
          </a:p>
          <a:p>
            <a:pPr algn="ctr"/>
            <a:r>
              <a:rPr lang="en-US" sz="2000" dirty="0" smtClean="0"/>
              <a:t>Soil </a:t>
            </a:r>
            <a:r>
              <a:rPr lang="en-US" sz="2000" dirty="0"/>
              <a:t>and climate conditions in the </a:t>
            </a:r>
            <a:r>
              <a:rPr lang="en-US" sz="2000" dirty="0" err="1"/>
              <a:t>Alexandrovsky</a:t>
            </a:r>
            <a:r>
              <a:rPr lang="en-US" sz="2000" dirty="0"/>
              <a:t> Municipal District</a:t>
            </a:r>
            <a:endParaRPr lang="ru-RU" sz="2000" dirty="0" smtClean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6901" y="13859"/>
            <a:ext cx="651724" cy="900000"/>
          </a:xfrm>
          <a:prstGeom prst="rect">
            <a:avLst/>
          </a:prstGeom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4355976" y="-41276"/>
            <a:ext cx="4143404" cy="1071546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err="1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Alexandrovsky</a:t>
            </a:r>
            <a:r>
              <a:rPr lang="en-US" sz="2000" dirty="0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 </a:t>
            </a:r>
            <a:r>
              <a:rPr lang="en-US" sz="2000" dirty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Municipal District</a:t>
            </a:r>
            <a:endParaRPr lang="ru-RU" sz="2000" dirty="0">
              <a:ln/>
              <a:solidFill>
                <a:schemeClr val="accent3"/>
              </a:solidFill>
              <a:effectLst/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4715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Содержимое 6" descr="P1030978.JPG"/>
          <p:cNvPicPr>
            <a:picLocks noGrp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1" y="-15392"/>
            <a:ext cx="9143999" cy="936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4143404" cy="1071546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2000" dirty="0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АЛЕКСАНДРОВСКИЙ МУНИЦИПАЛЬНЫЙ РАЙОН</a:t>
            </a:r>
            <a:endParaRPr lang="ru-RU" sz="2000" dirty="0">
              <a:ln/>
              <a:solidFill>
                <a:schemeClr val="accent3"/>
              </a:solidFill>
              <a:effectLst/>
              <a:latin typeface="Arial Black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936000"/>
            <a:ext cx="9144000" cy="360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defRPr/>
            </a:pPr>
            <a:endParaRPr lang="ru-RU" sz="2000" b="1" dirty="0">
              <a:ln w="6350" cap="rnd">
                <a:solidFill>
                  <a:schemeClr val="bg1">
                    <a:lumMod val="75000"/>
                  </a:schemeClr>
                </a:solidFill>
              </a:ln>
              <a:solidFill>
                <a:srgbClr val="990033"/>
              </a:solidFill>
              <a:effectLst>
                <a:innerShdw blurRad="63500" dist="50800" dir="16200000">
                  <a:srgbClr val="FFC000">
                    <a:alpha val="50000"/>
                  </a:srgbClr>
                </a:innerShdw>
              </a:effectLst>
              <a:latin typeface="Bookman Old Style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928670"/>
            <a:ext cx="9144000" cy="360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defRPr/>
            </a:pPr>
            <a:r>
              <a:rPr lang="ru-RU" sz="2000" b="1" dirty="0" smtClean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СЕЛЬСКОЕ ХОЗЯЙСТВО </a:t>
            </a:r>
            <a:r>
              <a:rPr lang="en-US" sz="2000" b="1" dirty="0" smtClean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(AGRICULTURE)</a:t>
            </a:r>
            <a:endParaRPr lang="ru-RU" sz="2000" b="1" dirty="0">
              <a:ln w="6350" cap="rnd">
                <a:solidFill>
                  <a:schemeClr val="bg1">
                    <a:lumMod val="75000"/>
                  </a:schemeClr>
                </a:solidFill>
              </a:ln>
              <a:solidFill>
                <a:srgbClr val="990033"/>
              </a:solidFill>
              <a:effectLst>
                <a:innerShdw blurRad="63500" dist="50800" dir="16200000">
                  <a:srgbClr val="FFC000">
                    <a:alpha val="50000"/>
                  </a:srgbClr>
                </a:innerShdw>
              </a:effectLst>
              <a:latin typeface="Bookman Old Style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6901" y="13859"/>
            <a:ext cx="651724" cy="900000"/>
          </a:xfrm>
          <a:prstGeom prst="rect">
            <a:avLst/>
          </a:prstGeom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4355976" y="-41276"/>
            <a:ext cx="4143404" cy="1071546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err="1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Alexandrovsky</a:t>
            </a:r>
            <a:r>
              <a:rPr lang="en-US" sz="2000" dirty="0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 </a:t>
            </a:r>
            <a:r>
              <a:rPr lang="en-US" sz="2000" dirty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Municipal District</a:t>
            </a:r>
            <a:endParaRPr lang="ru-RU" sz="2000" dirty="0">
              <a:ln/>
              <a:solidFill>
                <a:schemeClr val="accent3"/>
              </a:solidFill>
              <a:effectLst/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5618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6" y="762000"/>
            <a:ext cx="9144000" cy="6096000"/>
          </a:xfrm>
          <a:prstGeom prst="rect">
            <a:avLst/>
          </a:prstGeom>
        </p:spPr>
      </p:pic>
      <p:pic>
        <p:nvPicPr>
          <p:cNvPr id="7" name="Содержимое 6" descr="P1030978.JPG"/>
          <p:cNvPicPr>
            <a:picLocks noGrp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2957" y="-20408"/>
            <a:ext cx="9143999" cy="936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4143404" cy="1071546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2000" dirty="0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АЛЕКСАНДРОВСКИЙ МУНИЦИПАЛЬНЫЙ РАЙОН</a:t>
            </a:r>
            <a:endParaRPr lang="ru-RU" sz="2000" dirty="0">
              <a:ln/>
              <a:solidFill>
                <a:schemeClr val="accent3"/>
              </a:solidFill>
              <a:effectLst/>
              <a:latin typeface="Arial Black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936000"/>
            <a:ext cx="9144000" cy="360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defRPr/>
            </a:pPr>
            <a:endParaRPr lang="ru-RU" sz="2000" b="1" dirty="0">
              <a:ln w="6350" cap="rnd">
                <a:solidFill>
                  <a:schemeClr val="bg1">
                    <a:lumMod val="75000"/>
                  </a:schemeClr>
                </a:solidFill>
              </a:ln>
              <a:solidFill>
                <a:srgbClr val="990033"/>
              </a:solidFill>
              <a:effectLst>
                <a:innerShdw blurRad="63500" dist="50800" dir="16200000">
                  <a:srgbClr val="FFC000">
                    <a:alpha val="50000"/>
                  </a:srgbClr>
                </a:innerShdw>
              </a:effectLst>
              <a:latin typeface="Bookman Old Style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928670"/>
            <a:ext cx="9144000" cy="360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defRPr/>
            </a:pPr>
            <a:r>
              <a:rPr lang="ru-RU" sz="2000" b="1" dirty="0" smtClean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СЕЛЬСКОЕ ХОЗЯЙСТВО </a:t>
            </a:r>
            <a:r>
              <a:rPr lang="en-US" sz="2000" b="1" dirty="0" smtClean="0">
                <a:ln w="6350" cap="rnd">
                  <a:solidFill>
                    <a:schemeClr val="bg1">
                      <a:lumMod val="75000"/>
                    </a:schemeClr>
                  </a:solidFill>
                </a:ln>
                <a:solidFill>
                  <a:srgbClr val="990033"/>
                </a:solidFill>
                <a:effectLst>
                  <a:innerShdw blurRad="63500" dist="50800" dir="16200000">
                    <a:srgbClr val="FFC000">
                      <a:alpha val="50000"/>
                    </a:srgbClr>
                  </a:innerShdw>
                </a:effectLst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(AGRICULTURE)</a:t>
            </a:r>
            <a:endParaRPr lang="ru-RU" sz="2000" b="1" dirty="0">
              <a:ln w="6350" cap="rnd">
                <a:solidFill>
                  <a:schemeClr val="bg1">
                    <a:lumMod val="75000"/>
                  </a:schemeClr>
                </a:solidFill>
              </a:ln>
              <a:solidFill>
                <a:srgbClr val="990033"/>
              </a:solidFill>
              <a:effectLst>
                <a:innerShdw blurRad="63500" dist="50800" dir="16200000">
                  <a:srgbClr val="FFC000">
                    <a:alpha val="50000"/>
                  </a:srgbClr>
                </a:innerShdw>
              </a:effectLst>
              <a:latin typeface="Bookman Old Style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-6962" y="132227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/>
              <a:t>В структуре посевных площадей </a:t>
            </a:r>
            <a:r>
              <a:rPr lang="ru-RU" sz="2000" dirty="0" smtClean="0"/>
              <a:t>84,7</a:t>
            </a:r>
            <a:r>
              <a:rPr lang="ru-RU" sz="2000" dirty="0"/>
              <a:t>% занимают зерновые культуры.</a:t>
            </a:r>
            <a:r>
              <a:rPr lang="ru-RU" sz="2000" dirty="0" smtClean="0"/>
              <a:t> </a:t>
            </a:r>
          </a:p>
          <a:p>
            <a:pPr algn="ctr"/>
            <a:r>
              <a:rPr lang="en-US" sz="2000" dirty="0" smtClean="0"/>
              <a:t>Gain </a:t>
            </a:r>
            <a:r>
              <a:rPr lang="en-US" sz="2000" dirty="0"/>
              <a:t>crops - 84.7% in structure of sown </a:t>
            </a:r>
            <a:r>
              <a:rPr lang="en-US" sz="2000" dirty="0" smtClean="0"/>
              <a:t>areas.</a:t>
            </a:r>
            <a:endParaRPr lang="ru-RU" sz="2000" dirty="0" smtClean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6901" y="13859"/>
            <a:ext cx="651724" cy="900000"/>
          </a:xfrm>
          <a:prstGeom prst="rect">
            <a:avLst/>
          </a:prstGeom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4355976" y="-41276"/>
            <a:ext cx="4143404" cy="1071546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err="1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Alexandrovsky</a:t>
            </a:r>
            <a:r>
              <a:rPr lang="en-US" sz="2000" dirty="0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 </a:t>
            </a:r>
            <a:r>
              <a:rPr lang="en-US" sz="2000" dirty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Municipal District</a:t>
            </a:r>
            <a:endParaRPr lang="ru-RU" sz="2000" dirty="0">
              <a:ln/>
              <a:solidFill>
                <a:schemeClr val="accent3"/>
              </a:solidFill>
              <a:effectLst/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4223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015 02 14 Совет глав МО Ситников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2015 02 14 Совет глав МО Ситников</Template>
  <TotalTime>6252</TotalTime>
  <Words>827</Words>
  <Application>Microsoft Office PowerPoint</Application>
  <PresentationFormat>Экран (4:3)</PresentationFormat>
  <Paragraphs>162</Paragraphs>
  <Slides>21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2015 02 14 Совет глав МО Ситников</vt:lpstr>
      <vt:lpstr>АЛЕКСАНДРОВСКИЙ МУНИЦИПАЛЬНЫЙ РАЙОН</vt:lpstr>
      <vt:lpstr>АЛЕКСАНДРОВСКИЙ МУНИЦИПАЛЬНЫЙ РАЙОН</vt:lpstr>
      <vt:lpstr>АЛЕКСАНДРОВСКИЙ МУНИЦИПАЛЬНЫЙ РАЙОН</vt:lpstr>
      <vt:lpstr>АЛЕКСАНДРОВСКИЙ МУНИЦИПАЛЬНЫЙ РАЙОН</vt:lpstr>
      <vt:lpstr>АЛЕКСАНДРОВСКИЙ МУНИЦИПАЛЬНЫЙ РАЙОН</vt:lpstr>
      <vt:lpstr>АЛЕКСАНДРОВСКИЙ МУНИЦИПАЛЬНЫЙ РАЙОН</vt:lpstr>
      <vt:lpstr>АЛЕКСАНДРОВСКИЙ МУНИЦИПАЛЬНЫЙ РАЙОН</vt:lpstr>
      <vt:lpstr>АЛЕКСАНДРОВСКИЙ МУНИЦИПАЛЬНЫЙ РАЙОН</vt:lpstr>
      <vt:lpstr>АЛЕКСАНДРОВСКИЙ МУНИЦИПАЛЬНЫЙ РАЙОН</vt:lpstr>
      <vt:lpstr>АЛЕКСАНДРОВСКИЙ МУНИЦИПАЛЬНЫЙ РАЙОН</vt:lpstr>
      <vt:lpstr>АЛЕКСАНДРОВСКИЙ МУНИЦИПАЛЬНЫЙ РАЙОН</vt:lpstr>
      <vt:lpstr>АЛЕКСАНДРОВСКИЙ МУНИЦИПАЛЬНЫЙ РАЙОН</vt:lpstr>
      <vt:lpstr>АЛЕКСАНДРОВСКИЙ МУНИЦИПАЛЬНЫЙ РАЙОН</vt:lpstr>
      <vt:lpstr>АЛЕКСАНДРОВСКИЙ МУНИЦИПАЛЬНЫЙ РАЙОН</vt:lpstr>
      <vt:lpstr>АЛЕКСАНДРОВСКИЙ МУНИЦИПАЛЬНЫЙ РАЙОН</vt:lpstr>
      <vt:lpstr>АЛЕКСАНДРОВСКИЙ МУНИЦИПАЛЬНЫЙ РАЙОН</vt:lpstr>
      <vt:lpstr>АЛЕКСАНДРОВСКИЙ МУНИЦИПАЛЬНЫЙ РАЙОН</vt:lpstr>
      <vt:lpstr>АЛЕКСАНДРОВСКИЙ МУНИЦИПАЛЬНЫЙ РАЙОН</vt:lpstr>
      <vt:lpstr>АЛЕКСАНДРОВСКИЙ МУНИЦИПАЛЬНЫЙ РАЙОН</vt:lpstr>
      <vt:lpstr>АЛЕКСАНДРОВСКИЙ МУНИЦИПАЛЬНЫЙ РАЙОН</vt:lpstr>
      <vt:lpstr>АЛЕКСАНДРОВСКИЙ МУНИЦИПАЛЬНЫЙ РАЙОН</vt:lpstr>
    </vt:vector>
  </TitlesOfParts>
  <Company>ААМР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АЛЕКСАНДРОВСКИЙ МУНИЦИПАЛЬНЫЙ РАЙОН</dc:title>
  <dc:creator>Игорь Евгеньевич</dc:creator>
  <cp:lastModifiedBy>Игорь Евгеньевич</cp:lastModifiedBy>
  <cp:revision>102</cp:revision>
  <cp:lastPrinted>2016-02-20T12:17:12Z</cp:lastPrinted>
  <dcterms:created xsi:type="dcterms:W3CDTF">2015-02-13T13:00:42Z</dcterms:created>
  <dcterms:modified xsi:type="dcterms:W3CDTF">2016-02-20T12:42:38Z</dcterms:modified>
</cp:coreProperties>
</file>